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handoutMasterIdLst>
    <p:handoutMasterId r:id="rId23"/>
  </p:handoutMasterIdLst>
  <p:sldIdLst>
    <p:sldId id="345" r:id="rId2"/>
    <p:sldId id="450" r:id="rId3"/>
    <p:sldId id="448" r:id="rId4"/>
    <p:sldId id="419" r:id="rId5"/>
    <p:sldId id="428" r:id="rId6"/>
    <p:sldId id="429" r:id="rId7"/>
    <p:sldId id="422" r:id="rId8"/>
    <p:sldId id="414" r:id="rId9"/>
    <p:sldId id="415" r:id="rId10"/>
    <p:sldId id="373" r:id="rId11"/>
    <p:sldId id="371" r:id="rId12"/>
    <p:sldId id="451" r:id="rId13"/>
    <p:sldId id="372" r:id="rId14"/>
    <p:sldId id="344" r:id="rId15"/>
    <p:sldId id="366" r:id="rId16"/>
    <p:sldId id="359" r:id="rId17"/>
    <p:sldId id="363" r:id="rId18"/>
    <p:sldId id="370" r:id="rId19"/>
    <p:sldId id="310" r:id="rId20"/>
    <p:sldId id="442"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4" autoAdjust="0"/>
    <p:restoredTop sz="94680" autoAdjust="0"/>
  </p:normalViewPr>
  <p:slideViewPr>
    <p:cSldViewPr>
      <p:cViewPr varScale="1">
        <p:scale>
          <a:sx n="80" d="100"/>
          <a:sy n="80" d="100"/>
        </p:scale>
        <p:origin x="1445" y="34"/>
      </p:cViewPr>
      <p:guideLst>
        <p:guide orient="horz" pos="2160"/>
        <p:guide pos="2880"/>
      </p:guideLst>
    </p:cSldViewPr>
  </p:slideViewPr>
  <p:outlineViewPr>
    <p:cViewPr>
      <p:scale>
        <a:sx n="33" d="100"/>
        <a:sy n="33" d="100"/>
      </p:scale>
      <p:origin x="72" y="57739"/>
    </p:cViewPr>
  </p:outlineViewPr>
  <p:notesTextViewPr>
    <p:cViewPr>
      <p:scale>
        <a:sx n="100" d="100"/>
        <a:sy n="100" d="100"/>
      </p:scale>
      <p:origin x="0" y="0"/>
    </p:cViewPr>
  </p:notesTextViewPr>
  <p:sorterViewPr>
    <p:cViewPr>
      <p:scale>
        <a:sx n="100" d="100"/>
        <a:sy n="100" d="100"/>
      </p:scale>
      <p:origin x="0" y="11597"/>
    </p:cViewPr>
  </p:sorterViewPr>
  <p:notesViewPr>
    <p:cSldViewPr>
      <p:cViewPr varScale="1">
        <p:scale>
          <a:sx n="65" d="100"/>
          <a:sy n="65" d="100"/>
        </p:scale>
        <p:origin x="-3173" y="-91"/>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6A82ABC-787E-47EA-AB1B-E261DCA30A23}" type="datetimeFigureOut">
              <a:rPr lang="en-US" smtClean="0"/>
              <a:pPr/>
              <a:t>8/28/2019</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B5AE269-8D26-4516-AB9B-C13F271DA136}" type="slidenum">
              <a:rPr lang="en-US" smtClean="0"/>
              <a:pPr/>
              <a:t>‹#›</a:t>
            </a:fld>
            <a:endParaRPr lang="en-US" dirty="0"/>
          </a:p>
        </p:txBody>
      </p:sp>
    </p:spTree>
    <p:extLst>
      <p:ext uri="{BB962C8B-B14F-4D97-AF65-F5344CB8AC3E}">
        <p14:creationId xmlns:p14="http://schemas.microsoft.com/office/powerpoint/2010/main" val="10344010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EC64CD71-08CC-4312-A6DD-7218451D5093}" type="datetimeFigureOut">
              <a:rPr lang="en-US" smtClean="0"/>
              <a:pPr/>
              <a:t>8/28/2019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C0CC05B6-ADC1-4899-BC16-DD9BDC9D4029}" type="slidenum">
              <a:rPr lang="en-US" smtClean="0"/>
              <a:pPr/>
              <a:t>‹#›</a:t>
            </a:fld>
            <a:endParaRPr lang="en-US" dirty="0"/>
          </a:p>
        </p:txBody>
      </p:sp>
    </p:spTree>
    <p:extLst>
      <p:ext uri="{BB962C8B-B14F-4D97-AF65-F5344CB8AC3E}">
        <p14:creationId xmlns:p14="http://schemas.microsoft.com/office/powerpoint/2010/main" val="3720736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4EEBA2-B1F1-4787-8359-D25C6575CB2F}" type="slidenum">
              <a:rPr lang="en-US" smtClean="0"/>
              <a:t>2</a:t>
            </a:fld>
            <a:endParaRPr lang="en-US" dirty="0"/>
          </a:p>
        </p:txBody>
      </p:sp>
    </p:spTree>
    <p:extLst>
      <p:ext uri="{BB962C8B-B14F-4D97-AF65-F5344CB8AC3E}">
        <p14:creationId xmlns:p14="http://schemas.microsoft.com/office/powerpoint/2010/main" val="37782324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4EEBA2-B1F1-4787-8359-D25C6575CB2F}" type="slidenum">
              <a:rPr lang="en-US" smtClean="0"/>
              <a:t>3</a:t>
            </a:fld>
            <a:endParaRPr lang="en-US" dirty="0"/>
          </a:p>
        </p:txBody>
      </p:sp>
    </p:spTree>
    <p:extLst>
      <p:ext uri="{BB962C8B-B14F-4D97-AF65-F5344CB8AC3E}">
        <p14:creationId xmlns:p14="http://schemas.microsoft.com/office/powerpoint/2010/main" val="14007688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3EC12BB-1AD2-4508-A8A1-24EA04AA0C0C}" type="datetimeFigureOut">
              <a:rPr lang="en-US" smtClean="0"/>
              <a:pPr/>
              <a:t>8/28/2019</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3C34D0E-3976-4FBA-96CA-63985896852C}"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3EC12BB-1AD2-4508-A8A1-24EA04AA0C0C}" type="datetimeFigureOut">
              <a:rPr lang="en-US" smtClean="0"/>
              <a:pPr/>
              <a:t>8/28/2019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C34D0E-3976-4FBA-96CA-63985896852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3EC12BB-1AD2-4508-A8A1-24EA04AA0C0C}" type="datetimeFigureOut">
              <a:rPr lang="en-US" smtClean="0"/>
              <a:pPr/>
              <a:t>8/28/2019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C34D0E-3976-4FBA-96CA-63985896852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3EC12BB-1AD2-4508-A8A1-24EA04AA0C0C}" type="datetimeFigureOut">
              <a:rPr lang="en-US" smtClean="0"/>
              <a:pPr/>
              <a:t>8/28/2019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C34D0E-3976-4FBA-96CA-63985896852C}" type="slidenum">
              <a:rPr lang="en-US" smtClean="0"/>
              <a:pPr/>
              <a:t>‹#›</a:t>
            </a:fld>
            <a:endParaRPr lang="en-US" dirty="0"/>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3EC12BB-1AD2-4508-A8A1-24EA04AA0C0C}" type="datetimeFigureOut">
              <a:rPr lang="en-US" smtClean="0"/>
              <a:pPr/>
              <a:t>8/28/2019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C34D0E-3976-4FBA-96CA-63985896852C}"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3EC12BB-1AD2-4508-A8A1-24EA04AA0C0C}" type="datetimeFigureOut">
              <a:rPr lang="en-US" smtClean="0"/>
              <a:pPr/>
              <a:t>8/28/2019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3C34D0E-3976-4FBA-96CA-63985896852C}" type="slidenum">
              <a:rPr lang="en-US" smtClean="0"/>
              <a:pPr/>
              <a:t>‹#›</a:t>
            </a:fld>
            <a:endParaRPr lang="en-US" dirty="0"/>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3EC12BB-1AD2-4508-A8A1-24EA04AA0C0C}" type="datetimeFigureOut">
              <a:rPr lang="en-US" smtClean="0"/>
              <a:pPr/>
              <a:t>8/28/2019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3C34D0E-3976-4FBA-96CA-63985896852C}"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3EC12BB-1AD2-4508-A8A1-24EA04AA0C0C}" type="datetimeFigureOut">
              <a:rPr lang="en-US" smtClean="0"/>
              <a:pPr/>
              <a:t>8/28/2019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3C34D0E-3976-4FBA-96CA-63985896852C}" type="slidenum">
              <a:rPr lang="en-US" smtClean="0"/>
              <a:pPr/>
              <a:t>‹#›</a:t>
            </a:fld>
            <a:endParaRPr lang="en-US" dirty="0"/>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EC12BB-1AD2-4508-A8A1-24EA04AA0C0C}" type="datetimeFigureOut">
              <a:rPr lang="en-US" smtClean="0"/>
              <a:pPr/>
              <a:t>8/28/2019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3C34D0E-3976-4FBA-96CA-63985896852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E3EC12BB-1AD2-4508-A8A1-24EA04AA0C0C}" type="datetimeFigureOut">
              <a:rPr lang="en-US" smtClean="0"/>
              <a:pPr/>
              <a:t>8/28/2019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3C34D0E-3976-4FBA-96CA-63985896852C}"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3EC12BB-1AD2-4508-A8A1-24EA04AA0C0C}" type="datetimeFigureOut">
              <a:rPr lang="en-US" smtClean="0"/>
              <a:pPr/>
              <a:t>8/28/2019</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3C34D0E-3976-4FBA-96CA-63985896852C}"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alpha val="91000"/>
          </a:schemeClr>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3EC12BB-1AD2-4508-A8A1-24EA04AA0C0C}" type="datetimeFigureOut">
              <a:rPr lang="en-US" smtClean="0"/>
              <a:pPr/>
              <a:t>8/28/2019</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3C34D0E-3976-4FBA-96CA-63985896852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www.wm.edu/offices/sponsoredprograms/proposaldevelopment/index.php"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wm.edu/offices/sponsoredprograms/funding/index.php" TargetMode="External"/><Relationship Id="rId2" Type="http://schemas.openxmlformats.org/officeDocument/2006/relationships/hyperlink" Target="http://www.wm.edu/offices/sponsoredprograms/majfedsponsors/index.php" TargetMode="External"/><Relationship Id="rId1" Type="http://schemas.openxmlformats.org/officeDocument/2006/relationships/slideLayout" Target="../slideLayouts/slideLayout2.xml"/><Relationship Id="rId4" Type="http://schemas.openxmlformats.org/officeDocument/2006/relationships/hyperlink" Target="http://www.grants.gov/"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mailto:lmeveringham@wm.edu" TargetMode="External"/><Relationship Id="rId3" Type="http://schemas.openxmlformats.org/officeDocument/2006/relationships/hyperlink" Target="mailto:khdavi@wm.edu" TargetMode="External"/><Relationship Id="rId7" Type="http://schemas.openxmlformats.org/officeDocument/2006/relationships/hyperlink" Target="mailto:eamont@wm.edu" TargetMode="External"/><Relationship Id="rId12" Type="http://schemas.openxmlformats.org/officeDocument/2006/relationships/hyperlink" Target="mailto:kmpowell01@wm.edu"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mailto:cacorb@wm.edu" TargetMode="External"/><Relationship Id="rId11" Type="http://schemas.openxmlformats.org/officeDocument/2006/relationships/hyperlink" Target="mailto:mecole01@wm.edu" TargetMode="External"/><Relationship Id="rId5" Type="http://schemas.openxmlformats.org/officeDocument/2006/relationships/hyperlink" Target="mailto:snvasquez@wm.edu" TargetMode="External"/><Relationship Id="rId10" Type="http://schemas.openxmlformats.org/officeDocument/2006/relationships/hyperlink" Target="mailto:lndiaye@wm.edu" TargetMode="External"/><Relationship Id="rId4" Type="http://schemas.openxmlformats.org/officeDocument/2006/relationships/hyperlink" Target="mailto:jpmcde@wm.edu" TargetMode="External"/><Relationship Id="rId9" Type="http://schemas.openxmlformats.org/officeDocument/2006/relationships/hyperlink" Target="mailto:emlawler@wm.edu"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wm.edu/offices/complianc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type="subTitle" idx="1"/>
          </p:nvPr>
        </p:nvSpPr>
        <p:spPr>
          <a:xfrm>
            <a:off x="685800" y="2819401"/>
            <a:ext cx="7772400" cy="1828800"/>
          </a:xfrm>
        </p:spPr>
        <p:txBody>
          <a:bodyPr>
            <a:normAutofit fontScale="62500" lnSpcReduction="20000"/>
          </a:bodyPr>
          <a:lstStyle/>
          <a:p>
            <a:pPr algn="ctr"/>
            <a:r>
              <a:rPr lang="en-US" sz="6400" b="1">
                <a:solidFill>
                  <a:schemeClr val="tx1"/>
                </a:solidFill>
                <a:latin typeface="Calibri" pitchFamily="34" charset="0"/>
              </a:rPr>
              <a:t>SPONSORED PROGRAMS</a:t>
            </a:r>
          </a:p>
          <a:p>
            <a:pPr marL="0" indent="0" algn="ctr">
              <a:buNone/>
            </a:pPr>
            <a:endParaRPr lang="en-US" sz="6400" b="1" smtClean="0">
              <a:solidFill>
                <a:schemeClr val="tx1"/>
              </a:solidFill>
              <a:latin typeface="Calibri" pitchFamily="34" charset="0"/>
            </a:endParaRPr>
          </a:p>
          <a:p>
            <a:pPr marL="0" indent="0" algn="ctr">
              <a:buNone/>
            </a:pPr>
            <a:r>
              <a:rPr lang="en-US" sz="6400" b="1" smtClean="0">
                <a:solidFill>
                  <a:schemeClr val="tx1"/>
                </a:solidFill>
                <a:latin typeface="Calibri" pitchFamily="34" charset="0"/>
              </a:rPr>
              <a:t>MANAGEMENT </a:t>
            </a:r>
            <a:r>
              <a:rPr lang="en-US" sz="6400" b="1" dirty="0" smtClean="0">
                <a:solidFill>
                  <a:schemeClr val="tx1"/>
                </a:solidFill>
                <a:latin typeface="Calibri" pitchFamily="34" charset="0"/>
              </a:rPr>
              <a:t>AND COMPLIANCE</a:t>
            </a:r>
          </a:p>
          <a:p>
            <a:pPr marL="0" indent="0" algn="ctr">
              <a:buNone/>
            </a:pPr>
            <a:endParaRPr lang="en-US" sz="6400" b="1" dirty="0">
              <a:solidFill>
                <a:schemeClr val="tx1"/>
              </a:solidFill>
              <a:latin typeface="Calibri" pitchFamily="34" charset="0"/>
            </a:endParaRPr>
          </a:p>
          <a:p>
            <a:pPr marL="0" indent="0" algn="ctr">
              <a:buNone/>
            </a:pPr>
            <a:endParaRPr lang="en-US" dirty="0"/>
          </a:p>
        </p:txBody>
      </p:sp>
      <p:pic>
        <p:nvPicPr>
          <p:cNvPr id="6" name="Picture 5" descr="OSI$:CS:shared:_visual_identity:styleguide.wm.edu_files:wm_horizontal_single_line:wm_horizontal_single_line_full_color.png"/>
          <p:cNvPicPr/>
          <p:nvPr/>
        </p:nvPicPr>
        <p:blipFill>
          <a:blip r:embed="rId2">
            <a:extLst>
              <a:ext uri="{28A0092B-C50C-407E-A947-70E740481C1C}">
                <a14:useLocalDpi xmlns:a14="http://schemas.microsoft.com/office/drawing/2010/main" val="0"/>
              </a:ext>
            </a:extLst>
          </a:blip>
          <a:srcRect/>
          <a:stretch>
            <a:fillRect/>
          </a:stretch>
        </p:blipFill>
        <p:spPr bwMode="auto">
          <a:xfrm>
            <a:off x="1981200" y="533400"/>
            <a:ext cx="4876800" cy="914400"/>
          </a:xfrm>
          <a:prstGeom prst="rect">
            <a:avLst/>
          </a:prstGeom>
          <a:noFill/>
          <a:ln>
            <a:noFill/>
          </a:ln>
        </p:spPr>
      </p:pic>
    </p:spTree>
    <p:extLst>
      <p:ext uri="{BB962C8B-B14F-4D97-AF65-F5344CB8AC3E}">
        <p14:creationId xmlns:p14="http://schemas.microsoft.com/office/powerpoint/2010/main" val="77251561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ctr"/>
            <a:r>
              <a:rPr lang="en-US" sz="6000" dirty="0" smtClean="0"/>
              <a:t>PROPOSALS </a:t>
            </a:r>
            <a:r>
              <a:rPr lang="en-US" dirty="0" smtClean="0"/>
              <a:t/>
            </a:r>
            <a:br>
              <a:rPr lang="en-US" dirty="0" smtClean="0"/>
            </a:br>
            <a:endParaRPr lang="en-US" dirty="0"/>
          </a:p>
        </p:txBody>
      </p:sp>
    </p:spTree>
    <p:extLst>
      <p:ext uri="{BB962C8B-B14F-4D97-AF65-F5344CB8AC3E}">
        <p14:creationId xmlns:p14="http://schemas.microsoft.com/office/powerpoint/2010/main" val="6778476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0" indent="0">
              <a:buNone/>
            </a:pPr>
            <a:r>
              <a:rPr lang="en-US" sz="3600" b="1" dirty="0">
                <a:latin typeface="Calibri" pitchFamily="34" charset="0"/>
              </a:rPr>
              <a:t>Information for protocol submissions and training modules:</a:t>
            </a:r>
          </a:p>
          <a:p>
            <a:pPr marL="0" indent="0">
              <a:buNone/>
            </a:pPr>
            <a:r>
              <a:rPr lang="en-US" sz="3600" b="1" dirty="0" smtClean="0">
                <a:latin typeface="Calibri" pitchFamily="34" charset="0"/>
                <a:hlinkClick r:id="rId2"/>
              </a:rPr>
              <a:t>http://www.wm.edu/offices/sponsoredprograms/proposaldevelopment/index.php</a:t>
            </a:r>
            <a:endParaRPr lang="en-US" sz="3600" b="1" dirty="0" smtClean="0">
              <a:latin typeface="Calibri" pitchFamily="34" charset="0"/>
            </a:endParaRPr>
          </a:p>
          <a:p>
            <a:pPr marL="0" indent="0">
              <a:buNone/>
            </a:pPr>
            <a:r>
              <a:rPr lang="en-US" sz="3600" b="1" dirty="0" smtClean="0">
                <a:latin typeface="Calibri" pitchFamily="34" charset="0"/>
              </a:rPr>
              <a:t>Contact your OSP administrator</a:t>
            </a:r>
          </a:p>
          <a:p>
            <a:r>
              <a:rPr lang="en-US" sz="3600" b="1" dirty="0" smtClean="0">
                <a:latin typeface="Calibri" pitchFamily="34" charset="0"/>
              </a:rPr>
              <a:t>Submit a Routing/Review Form</a:t>
            </a:r>
          </a:p>
          <a:p>
            <a:r>
              <a:rPr lang="en-US" sz="3600" b="1" dirty="0" smtClean="0">
                <a:latin typeface="Calibri" pitchFamily="34" charset="0"/>
              </a:rPr>
              <a:t>Send draft budget and proposal for initial review</a:t>
            </a:r>
          </a:p>
        </p:txBody>
      </p:sp>
      <p:sp>
        <p:nvSpPr>
          <p:cNvPr id="2" name="Title 1"/>
          <p:cNvSpPr>
            <a:spLocks noGrp="1"/>
          </p:cNvSpPr>
          <p:nvPr>
            <p:ph type="title"/>
          </p:nvPr>
        </p:nvSpPr>
        <p:spPr/>
        <p:txBody>
          <a:bodyPr>
            <a:normAutofit/>
          </a:bodyPr>
          <a:lstStyle/>
          <a:p>
            <a:pPr algn="ctr"/>
            <a:r>
              <a:rPr lang="en-US" sz="4800" dirty="0" smtClean="0">
                <a:latin typeface="Calibri" pitchFamily="34" charset="0"/>
              </a:rPr>
              <a:t>PROPOSAL SUBMISSIONS</a:t>
            </a:r>
            <a:endParaRPr lang="en-US" sz="4800" dirty="0">
              <a:latin typeface="Calibri" pitchFamily="34" charset="0"/>
            </a:endParaRPr>
          </a:p>
        </p:txBody>
      </p:sp>
    </p:spTree>
    <p:extLst>
      <p:ext uri="{BB962C8B-B14F-4D97-AF65-F5344CB8AC3E}">
        <p14:creationId xmlns:p14="http://schemas.microsoft.com/office/powerpoint/2010/main" val="11589091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normAutofit/>
          </a:bodyPr>
          <a:lstStyle/>
          <a:p>
            <a:pPr marL="0" indent="0">
              <a:buNone/>
            </a:pPr>
            <a:r>
              <a:rPr lang="en-US" sz="1800" b="1" dirty="0">
                <a:latin typeface="Calibri" panose="020F0502020204030204" pitchFamily="34" charset="0"/>
              </a:rPr>
              <a:t>OSP distributes </a:t>
            </a:r>
            <a:r>
              <a:rPr lang="en-US" sz="1800" b="1" dirty="0" smtClean="0">
                <a:latin typeface="Calibri" panose="020F0502020204030204" pitchFamily="34" charset="0"/>
              </a:rPr>
              <a:t>funding </a:t>
            </a:r>
            <a:r>
              <a:rPr lang="en-US" sz="1800" b="1" dirty="0">
                <a:latin typeface="Calibri" panose="020F0502020204030204" pitchFamily="34" charset="0"/>
              </a:rPr>
              <a:t>opportunity announcements.  Ask to be added to the listserv. </a:t>
            </a:r>
          </a:p>
          <a:p>
            <a:pPr marL="0" indent="0">
              <a:buNone/>
            </a:pPr>
            <a:endParaRPr lang="en-US" sz="1800" b="1" dirty="0" smtClean="0">
              <a:solidFill>
                <a:srgbClr val="000000"/>
              </a:solidFill>
              <a:latin typeface="Calibri" panose="020F0502020204030204" pitchFamily="34" charset="0"/>
            </a:endParaRPr>
          </a:p>
          <a:p>
            <a:pPr marL="0" indent="0">
              <a:buNone/>
            </a:pPr>
            <a:r>
              <a:rPr lang="en-US" sz="1800" b="1" dirty="0">
                <a:latin typeface="Calibri" panose="020F0502020204030204" pitchFamily="34" charset="0"/>
              </a:rPr>
              <a:t>The Office of Corporate and Foundation Relations is also available to assist in searching for </a:t>
            </a:r>
            <a:r>
              <a:rPr lang="en-US" sz="1800" b="1" dirty="0" smtClean="0">
                <a:latin typeface="Calibri" panose="020F0502020204030204" pitchFamily="34" charset="0"/>
              </a:rPr>
              <a:t>funds. </a:t>
            </a:r>
          </a:p>
          <a:p>
            <a:pPr marL="0" indent="0">
              <a:buNone/>
            </a:pPr>
            <a:endParaRPr lang="en-US" sz="1800" b="1" dirty="0">
              <a:solidFill>
                <a:srgbClr val="000000"/>
              </a:solidFill>
              <a:latin typeface="Calibri" panose="020F0502020204030204" pitchFamily="34" charset="0"/>
            </a:endParaRPr>
          </a:p>
          <a:p>
            <a:pPr marL="0" indent="0">
              <a:buNone/>
            </a:pPr>
            <a:r>
              <a:rPr lang="en-US" sz="1800" b="1" dirty="0" smtClean="0">
                <a:solidFill>
                  <a:srgbClr val="000000"/>
                </a:solidFill>
                <a:latin typeface="Calibri" panose="020F0502020204030204" pitchFamily="34" charset="0"/>
              </a:rPr>
              <a:t>WILLIAM &amp; MARY OFFICE OF SPONSORED PROGRAMS FUNDING AGENCIES</a:t>
            </a:r>
            <a:endParaRPr lang="en-US" sz="1800" b="1" dirty="0" smtClean="0">
              <a:solidFill>
                <a:srgbClr val="000000"/>
              </a:solidFill>
              <a:latin typeface="Calibri" panose="020F0502020204030204" pitchFamily="34" charset="0"/>
              <a:hlinkClick r:id="rId2"/>
            </a:endParaRPr>
          </a:p>
          <a:p>
            <a:r>
              <a:rPr lang="en-US" sz="1800" b="1" dirty="0">
                <a:latin typeface="Calibri" panose="020F0502020204030204" pitchFamily="34" charset="0"/>
                <a:hlinkClick r:id="rId3"/>
              </a:rPr>
              <a:t>http://</a:t>
            </a:r>
            <a:r>
              <a:rPr lang="en-US" sz="1800" b="1" dirty="0" smtClean="0">
                <a:latin typeface="Calibri" panose="020F0502020204030204" pitchFamily="34" charset="0"/>
                <a:hlinkClick r:id="rId3"/>
              </a:rPr>
              <a:t>www.wm.edu/offices/sponsoredprograms/funding/index.php</a:t>
            </a:r>
            <a:endParaRPr lang="en-US" sz="1800" b="1" dirty="0" smtClean="0">
              <a:latin typeface="Calibri" panose="020F0502020204030204" pitchFamily="34" charset="0"/>
            </a:endParaRPr>
          </a:p>
          <a:p>
            <a:pPr marL="0" indent="0">
              <a:buNone/>
            </a:pPr>
            <a:endParaRPr lang="en-US" sz="1800" b="1" dirty="0" smtClean="0">
              <a:latin typeface="Calibri" panose="020F0502020204030204" pitchFamily="34" charset="0"/>
              <a:hlinkClick r:id="rId4"/>
            </a:endParaRPr>
          </a:p>
          <a:p>
            <a:pPr marL="0" indent="0">
              <a:buNone/>
            </a:pPr>
            <a:r>
              <a:rPr lang="en-US" sz="1800" b="1" dirty="0" smtClean="0">
                <a:latin typeface="Calibri" panose="020F0502020204030204" pitchFamily="34" charset="0"/>
              </a:rPr>
              <a:t>FEDERAL LINKS:</a:t>
            </a:r>
            <a:endParaRPr lang="en-US" sz="1800" b="1" dirty="0" smtClean="0">
              <a:latin typeface="Calibri" panose="020F0502020204030204" pitchFamily="34" charset="0"/>
              <a:hlinkClick r:id="rId4"/>
            </a:endParaRPr>
          </a:p>
          <a:p>
            <a:r>
              <a:rPr lang="en-US" sz="1800" b="1" dirty="0" smtClean="0">
                <a:latin typeface="Calibri" panose="020F0502020204030204" pitchFamily="34" charset="0"/>
                <a:hlinkClick r:id="rId4"/>
              </a:rPr>
              <a:t>http</a:t>
            </a:r>
            <a:r>
              <a:rPr lang="en-US" sz="1800" b="1" dirty="0">
                <a:latin typeface="Calibri" panose="020F0502020204030204" pitchFamily="34" charset="0"/>
                <a:hlinkClick r:id="rId4"/>
              </a:rPr>
              <a:t>://www.grants.gov</a:t>
            </a:r>
            <a:r>
              <a:rPr lang="en-US" sz="1800" b="1" dirty="0" smtClean="0">
                <a:latin typeface="Calibri" panose="020F0502020204030204" pitchFamily="34" charset="0"/>
                <a:hlinkClick r:id="rId4"/>
              </a:rPr>
              <a:t>/</a:t>
            </a:r>
            <a:endParaRPr lang="en-US" sz="1800" b="1" dirty="0" smtClean="0">
              <a:latin typeface="Calibri" panose="020F0502020204030204" pitchFamily="34" charset="0"/>
            </a:endParaRPr>
          </a:p>
          <a:p>
            <a:pPr marL="0" indent="0">
              <a:buNone/>
            </a:pPr>
            <a:endParaRPr lang="en-US" sz="1800" b="1" dirty="0" smtClean="0">
              <a:latin typeface="Calibri" panose="020F0502020204030204" pitchFamily="34" charset="0"/>
            </a:endParaRPr>
          </a:p>
          <a:p>
            <a:pPr marL="0" indent="0">
              <a:buNone/>
            </a:pPr>
            <a:endParaRPr lang="en-US" sz="1800" dirty="0" smtClean="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p:txBody>
      </p:sp>
      <p:sp>
        <p:nvSpPr>
          <p:cNvPr id="2" name="Title 1"/>
          <p:cNvSpPr>
            <a:spLocks noGrp="1"/>
          </p:cNvSpPr>
          <p:nvPr>
            <p:ph type="title"/>
          </p:nvPr>
        </p:nvSpPr>
        <p:spPr>
          <a:xfrm>
            <a:off x="457200" y="274638"/>
            <a:ext cx="8229600" cy="1020762"/>
          </a:xfrm>
        </p:spPr>
        <p:txBody>
          <a:bodyPr>
            <a:normAutofit/>
          </a:bodyPr>
          <a:lstStyle/>
          <a:p>
            <a:pPr algn="ctr"/>
            <a:r>
              <a:rPr lang="en-US" sz="3200" dirty="0" smtClean="0">
                <a:latin typeface="Calibri" panose="020F0502020204030204" pitchFamily="34" charset="0"/>
              </a:rPr>
              <a:t>FUNDING INFORMATION</a:t>
            </a:r>
            <a:endParaRPr lang="en-US" sz="3200" dirty="0">
              <a:latin typeface="Calibri" panose="020F0502020204030204" pitchFamily="34" charset="0"/>
            </a:endParaRPr>
          </a:p>
        </p:txBody>
      </p:sp>
    </p:spTree>
    <p:extLst>
      <p:ext uri="{BB962C8B-B14F-4D97-AF65-F5344CB8AC3E}">
        <p14:creationId xmlns:p14="http://schemas.microsoft.com/office/powerpoint/2010/main" val="22604567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b="1" dirty="0" smtClean="0">
                <a:latin typeface="Calibri" pitchFamily="34" charset="0"/>
              </a:rPr>
              <a:t>Confirm if there is a need for additional permissions for commitments such as: </a:t>
            </a:r>
          </a:p>
          <a:p>
            <a:pPr lvl="1">
              <a:buFont typeface="Arial" panose="020B0604020202020204" pitchFamily="34" charset="0"/>
              <a:buChar char="•"/>
            </a:pPr>
            <a:r>
              <a:rPr lang="en-US" sz="2800" b="1" dirty="0">
                <a:solidFill>
                  <a:srgbClr val="FF0000"/>
                </a:solidFill>
                <a:latin typeface="Calibri" pitchFamily="34" charset="0"/>
              </a:rPr>
              <a:t>MATCH/COST </a:t>
            </a:r>
            <a:r>
              <a:rPr lang="en-US" sz="2800" b="1" dirty="0" smtClean="0">
                <a:solidFill>
                  <a:srgbClr val="FF0000"/>
                </a:solidFill>
                <a:latin typeface="Calibri" pitchFamily="34" charset="0"/>
              </a:rPr>
              <a:t>SHARE</a:t>
            </a:r>
          </a:p>
          <a:p>
            <a:pPr lvl="1">
              <a:buFont typeface="Arial" panose="020B0604020202020204" pitchFamily="34" charset="0"/>
              <a:buChar char="•"/>
            </a:pPr>
            <a:r>
              <a:rPr lang="en-US" sz="2800" b="1" dirty="0" smtClean="0">
                <a:latin typeface="Calibri" pitchFamily="34" charset="0"/>
              </a:rPr>
              <a:t>Course buy-out</a:t>
            </a:r>
            <a:endParaRPr lang="en-US" sz="2800" b="1" dirty="0">
              <a:latin typeface="Calibri" pitchFamily="34" charset="0"/>
            </a:endParaRPr>
          </a:p>
          <a:p>
            <a:pPr lvl="1">
              <a:buFont typeface="Arial" panose="020B0604020202020204" pitchFamily="34" charset="0"/>
              <a:buChar char="•"/>
            </a:pPr>
            <a:r>
              <a:rPr lang="en-US" sz="2800" b="1" dirty="0" smtClean="0">
                <a:latin typeface="Calibri" pitchFamily="34" charset="0"/>
              </a:rPr>
              <a:t>Student housing</a:t>
            </a:r>
          </a:p>
          <a:p>
            <a:pPr lvl="1">
              <a:buFont typeface="Arial" panose="020B0604020202020204" pitchFamily="34" charset="0"/>
              <a:buChar char="•"/>
            </a:pPr>
            <a:r>
              <a:rPr lang="en-US" sz="2800" b="1" dirty="0" smtClean="0">
                <a:latin typeface="Calibri" pitchFamily="34" charset="0"/>
              </a:rPr>
              <a:t>Space</a:t>
            </a:r>
          </a:p>
          <a:p>
            <a:pPr lvl="1">
              <a:buFont typeface="Arial" panose="020B0604020202020204" pitchFamily="34" charset="0"/>
              <a:buChar char="•"/>
            </a:pPr>
            <a:r>
              <a:rPr lang="en-US" sz="2800" b="1" dirty="0" smtClean="0">
                <a:latin typeface="Calibri" pitchFamily="34" charset="0"/>
              </a:rPr>
              <a:t>Special IT support or laboratory equipment</a:t>
            </a:r>
          </a:p>
          <a:p>
            <a:pPr lvl="1">
              <a:buFont typeface="Arial" panose="020B0604020202020204" pitchFamily="34" charset="0"/>
              <a:buChar char="•"/>
            </a:pPr>
            <a:r>
              <a:rPr lang="en-US" sz="2800" b="1" dirty="0" smtClean="0">
                <a:latin typeface="Calibri" pitchFamily="34" charset="0"/>
              </a:rPr>
              <a:t>CWM Compliance training and funding agency mandated training</a:t>
            </a:r>
          </a:p>
        </p:txBody>
      </p:sp>
      <p:sp>
        <p:nvSpPr>
          <p:cNvPr id="2" name="Title 1"/>
          <p:cNvSpPr>
            <a:spLocks noGrp="1"/>
          </p:cNvSpPr>
          <p:nvPr>
            <p:ph type="title"/>
          </p:nvPr>
        </p:nvSpPr>
        <p:spPr/>
        <p:txBody>
          <a:bodyPr/>
          <a:lstStyle/>
          <a:p>
            <a:pPr algn="ctr"/>
            <a:r>
              <a:rPr lang="en-US" sz="4800" dirty="0" smtClean="0">
                <a:latin typeface="Calibri" pitchFamily="34" charset="0"/>
              </a:rPr>
              <a:t>PROPOSAL SUBMISSIONS</a:t>
            </a:r>
            <a:r>
              <a:rPr lang="en-US" dirty="0" smtClean="0"/>
              <a:t>	</a:t>
            </a:r>
            <a:endParaRPr lang="en-US" dirty="0"/>
          </a:p>
        </p:txBody>
      </p:sp>
    </p:spTree>
    <p:extLst>
      <p:ext uri="{BB962C8B-B14F-4D97-AF65-F5344CB8AC3E}">
        <p14:creationId xmlns:p14="http://schemas.microsoft.com/office/powerpoint/2010/main" val="19625646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3200" b="1" dirty="0" smtClean="0">
                <a:latin typeface="Calibri" pitchFamily="34" charset="0"/>
              </a:rPr>
              <a:t>When an opportunity arises, start by discussing it with OSP.</a:t>
            </a:r>
          </a:p>
          <a:p>
            <a:pPr marL="0" indent="0">
              <a:buNone/>
            </a:pPr>
            <a:endParaRPr lang="en-US" sz="3200" b="1" dirty="0">
              <a:latin typeface="Calibri" pitchFamily="34" charset="0"/>
            </a:endParaRPr>
          </a:p>
          <a:p>
            <a:r>
              <a:rPr lang="en-US" sz="3200" b="1" dirty="0" smtClean="0">
                <a:latin typeface="Calibri" pitchFamily="34" charset="0"/>
              </a:rPr>
              <a:t>When </a:t>
            </a:r>
            <a:r>
              <a:rPr lang="en-US" sz="3200" b="1" u="sng" dirty="0" smtClean="0">
                <a:latin typeface="Calibri" pitchFamily="34" charset="0"/>
              </a:rPr>
              <a:t>any</a:t>
            </a:r>
            <a:r>
              <a:rPr lang="en-US" sz="3200" b="1" dirty="0" smtClean="0">
                <a:latin typeface="Calibri" pitchFamily="34" charset="0"/>
              </a:rPr>
              <a:t> change is needed or required in execution of sponsored work, it should be submitted via OSP.  (e.g., extensions, re-budgeting, change in PI commitment)</a:t>
            </a:r>
            <a:endParaRPr lang="en-US" sz="3200" b="1" dirty="0">
              <a:latin typeface="Calibri" pitchFamily="34" charset="0"/>
            </a:endParaRPr>
          </a:p>
          <a:p>
            <a:endParaRPr lang="en-US" dirty="0"/>
          </a:p>
          <a:p>
            <a:pPr marL="0" indent="0">
              <a:buNone/>
            </a:pPr>
            <a:endParaRPr lang="en-US" dirty="0" smtClean="0"/>
          </a:p>
          <a:p>
            <a:pPr marL="0" indent="0">
              <a:buNone/>
            </a:pPr>
            <a:endParaRPr lang="en-US" dirty="0" smtClean="0"/>
          </a:p>
        </p:txBody>
      </p:sp>
      <p:sp>
        <p:nvSpPr>
          <p:cNvPr id="2" name="Title 1"/>
          <p:cNvSpPr>
            <a:spLocks noGrp="1"/>
          </p:cNvSpPr>
          <p:nvPr>
            <p:ph type="title"/>
          </p:nvPr>
        </p:nvSpPr>
        <p:spPr/>
        <p:txBody>
          <a:bodyPr/>
          <a:lstStyle/>
          <a:p>
            <a:pPr algn="ctr"/>
            <a:r>
              <a:rPr lang="en-US" sz="4000" dirty="0" smtClean="0"/>
              <a:t>When in doubt </a:t>
            </a:r>
            <a:r>
              <a:rPr lang="en-US" dirty="0" smtClean="0"/>
              <a:t>– </a:t>
            </a:r>
            <a:r>
              <a:rPr lang="en-US" i="1" u="sng" dirty="0" smtClean="0">
                <a:solidFill>
                  <a:srgbClr val="FF0000"/>
                </a:solidFill>
              </a:rPr>
              <a:t>call OSP</a:t>
            </a:r>
            <a:endParaRPr lang="en-US" i="1" u="sng" dirty="0">
              <a:solidFill>
                <a:srgbClr val="FF0000"/>
              </a:solidFill>
            </a:endParaRPr>
          </a:p>
        </p:txBody>
      </p:sp>
    </p:spTree>
    <p:extLst>
      <p:ext uri="{BB962C8B-B14F-4D97-AF65-F5344CB8AC3E}">
        <p14:creationId xmlns:p14="http://schemas.microsoft.com/office/powerpoint/2010/main" val="34511792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pPr>
              <a:lnSpc>
                <a:spcPct val="80000"/>
              </a:lnSpc>
              <a:buClr>
                <a:srgbClr val="006666"/>
              </a:buClr>
              <a:buNone/>
            </a:pPr>
            <a:endParaRPr lang="en-US" altLang="en-US" sz="2800" b="1" dirty="0"/>
          </a:p>
          <a:p>
            <a:pPr>
              <a:lnSpc>
                <a:spcPct val="80000"/>
              </a:lnSpc>
              <a:buClr>
                <a:srgbClr val="006666"/>
              </a:buClr>
              <a:buNone/>
            </a:pPr>
            <a:r>
              <a:rPr lang="en-US" altLang="en-US" sz="2800" b="1" dirty="0">
                <a:latin typeface="Calibri" pitchFamily="34" charset="0"/>
              </a:rPr>
              <a:t>A cost </a:t>
            </a:r>
            <a:r>
              <a:rPr lang="en-US" altLang="en-US" sz="2800" b="1" dirty="0" smtClean="0">
                <a:latin typeface="Calibri" pitchFamily="34" charset="0"/>
              </a:rPr>
              <a:t>should be charged to </a:t>
            </a:r>
            <a:r>
              <a:rPr lang="en-US" altLang="en-US" sz="2800" b="1" dirty="0">
                <a:latin typeface="Calibri" pitchFamily="34" charset="0"/>
              </a:rPr>
              <a:t>a sponsored </a:t>
            </a:r>
            <a:r>
              <a:rPr lang="en-US" altLang="en-US" sz="2800" b="1" dirty="0" smtClean="0">
                <a:latin typeface="Calibri" pitchFamily="34" charset="0"/>
              </a:rPr>
              <a:t>agreement </a:t>
            </a:r>
            <a:r>
              <a:rPr lang="en-US" altLang="en-US" sz="2800" b="1" dirty="0" smtClean="0">
                <a:solidFill>
                  <a:srgbClr val="FF0000"/>
                </a:solidFill>
                <a:latin typeface="Calibri" pitchFamily="34" charset="0"/>
              </a:rPr>
              <a:t>ONLY</a:t>
            </a:r>
            <a:r>
              <a:rPr lang="en-US" altLang="en-US" sz="2800" b="1" dirty="0" smtClean="0">
                <a:latin typeface="Calibri" pitchFamily="34" charset="0"/>
              </a:rPr>
              <a:t> if: </a:t>
            </a:r>
            <a:endParaRPr lang="en-US" altLang="en-US" sz="2800" b="1" dirty="0">
              <a:latin typeface="Calibri" pitchFamily="34" charset="0"/>
            </a:endParaRPr>
          </a:p>
          <a:p>
            <a:pPr lvl="1">
              <a:lnSpc>
                <a:spcPct val="80000"/>
              </a:lnSpc>
              <a:buClr>
                <a:srgbClr val="006666"/>
              </a:buClr>
              <a:buNone/>
            </a:pPr>
            <a:r>
              <a:rPr lang="en-US" altLang="en-US" sz="2800" b="1" dirty="0">
                <a:latin typeface="Calibri" pitchFamily="34" charset="0"/>
              </a:rPr>
              <a:t>(1) it is incurred solely to advance the work under the sponsored agreement; </a:t>
            </a:r>
          </a:p>
          <a:p>
            <a:pPr lvl="1">
              <a:lnSpc>
                <a:spcPct val="80000"/>
              </a:lnSpc>
              <a:buClr>
                <a:srgbClr val="006666"/>
              </a:buClr>
              <a:buNone/>
            </a:pPr>
            <a:r>
              <a:rPr lang="en-US" altLang="en-US" sz="2800" b="1" dirty="0">
                <a:latin typeface="Calibri" pitchFamily="34" charset="0"/>
              </a:rPr>
              <a:t>(2) it benefits both the sponsored agreement and other work of the institution, in proportions that can be approximated through use of reasonable </a:t>
            </a:r>
            <a:r>
              <a:rPr lang="en-US" altLang="en-US" sz="2800" b="1" dirty="0" smtClean="0">
                <a:latin typeface="Calibri" pitchFamily="34" charset="0"/>
              </a:rPr>
              <a:t>methods</a:t>
            </a:r>
          </a:p>
          <a:p>
            <a:pPr lvl="1">
              <a:lnSpc>
                <a:spcPct val="80000"/>
              </a:lnSpc>
              <a:buClr>
                <a:srgbClr val="006666"/>
              </a:buClr>
              <a:buNone/>
            </a:pPr>
            <a:endParaRPr lang="en-US" altLang="en-US" dirty="0"/>
          </a:p>
          <a:p>
            <a:pPr lvl="1">
              <a:lnSpc>
                <a:spcPct val="80000"/>
              </a:lnSpc>
              <a:buClr>
                <a:srgbClr val="006666"/>
              </a:buClr>
              <a:buNone/>
            </a:pPr>
            <a:endParaRPr lang="en-US" altLang="en-US" sz="2000" dirty="0"/>
          </a:p>
        </p:txBody>
      </p:sp>
      <p:sp>
        <p:nvSpPr>
          <p:cNvPr id="2" name="Title 1"/>
          <p:cNvSpPr>
            <a:spLocks noGrp="1"/>
          </p:cNvSpPr>
          <p:nvPr>
            <p:ph type="title"/>
          </p:nvPr>
        </p:nvSpPr>
        <p:spPr/>
        <p:txBody>
          <a:bodyPr>
            <a:normAutofit fontScale="90000"/>
          </a:bodyPr>
          <a:lstStyle/>
          <a:p>
            <a:pPr algn="ctr"/>
            <a:r>
              <a:rPr lang="en-US" dirty="0" smtClean="0">
                <a:latin typeface="Calibri" pitchFamily="34" charset="0"/>
              </a:rPr>
              <a:t>WHAT SHOULD BE CHARGED TO SPONSORED PROGRAM FUNDS?</a:t>
            </a:r>
            <a:endParaRPr lang="en-US" dirty="0">
              <a:latin typeface="Calibri" pitchFamily="34" charset="0"/>
            </a:endParaRPr>
          </a:p>
        </p:txBody>
      </p:sp>
    </p:spTree>
    <p:extLst>
      <p:ext uri="{BB962C8B-B14F-4D97-AF65-F5344CB8AC3E}">
        <p14:creationId xmlns:p14="http://schemas.microsoft.com/office/powerpoint/2010/main" val="22258422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90000"/>
              </a:lnSpc>
              <a:buClr>
                <a:srgbClr val="006666"/>
              </a:buClr>
              <a:buNone/>
            </a:pPr>
            <a:r>
              <a:rPr lang="en-US" altLang="en-US" sz="2400" b="1" dirty="0">
                <a:latin typeface="Calibri" pitchFamily="34" charset="0"/>
              </a:rPr>
              <a:t>Common F&amp;A Type Expenses:</a:t>
            </a:r>
          </a:p>
          <a:p>
            <a:pPr lvl="1">
              <a:lnSpc>
                <a:spcPct val="90000"/>
              </a:lnSpc>
              <a:buFont typeface="Arial" panose="020B0604020202020204" pitchFamily="34" charset="0"/>
              <a:buChar char="•"/>
            </a:pPr>
            <a:r>
              <a:rPr lang="en-US" altLang="en-US" sz="2000" b="1" dirty="0">
                <a:latin typeface="Calibri" pitchFamily="34" charset="0"/>
              </a:rPr>
              <a:t>Administrative and Clerical Salaries</a:t>
            </a:r>
          </a:p>
          <a:p>
            <a:pPr lvl="1">
              <a:lnSpc>
                <a:spcPct val="90000"/>
              </a:lnSpc>
              <a:buFont typeface="Arial" panose="020B0604020202020204" pitchFamily="34" charset="0"/>
              <a:buChar char="•"/>
            </a:pPr>
            <a:r>
              <a:rPr lang="en-US" altLang="en-US" sz="2000" b="1" dirty="0">
                <a:latin typeface="Calibri" pitchFamily="34" charset="0"/>
              </a:rPr>
              <a:t>ITS Communications Charges</a:t>
            </a:r>
          </a:p>
          <a:p>
            <a:pPr lvl="1">
              <a:lnSpc>
                <a:spcPct val="90000"/>
              </a:lnSpc>
              <a:buFont typeface="Arial" panose="020B0604020202020204" pitchFamily="34" charset="0"/>
              <a:buChar char="•"/>
            </a:pPr>
            <a:r>
              <a:rPr lang="en-US" altLang="en-US" sz="2000" b="1" dirty="0">
                <a:latin typeface="Calibri" pitchFamily="34" charset="0"/>
              </a:rPr>
              <a:t>Local Telephone and Internet Charges</a:t>
            </a:r>
          </a:p>
          <a:p>
            <a:pPr lvl="1">
              <a:lnSpc>
                <a:spcPct val="90000"/>
              </a:lnSpc>
              <a:buFont typeface="Arial" panose="020B0604020202020204" pitchFamily="34" charset="0"/>
              <a:buChar char="•"/>
            </a:pPr>
            <a:r>
              <a:rPr lang="en-US" altLang="en-US" sz="2000" b="1" dirty="0">
                <a:latin typeface="Calibri" pitchFamily="34" charset="0"/>
              </a:rPr>
              <a:t>Cellular Telephone Charges</a:t>
            </a:r>
          </a:p>
          <a:p>
            <a:pPr lvl="1">
              <a:lnSpc>
                <a:spcPct val="90000"/>
              </a:lnSpc>
              <a:buFont typeface="Arial" panose="020B0604020202020204" pitchFamily="34" charset="0"/>
              <a:buChar char="•"/>
            </a:pPr>
            <a:r>
              <a:rPr lang="en-US" altLang="en-US" sz="2000" b="1" dirty="0">
                <a:latin typeface="Calibri" pitchFamily="34" charset="0"/>
              </a:rPr>
              <a:t>Dues and Memberships</a:t>
            </a:r>
          </a:p>
          <a:p>
            <a:pPr lvl="1">
              <a:lnSpc>
                <a:spcPct val="90000"/>
              </a:lnSpc>
              <a:buFont typeface="Arial" panose="020B0604020202020204" pitchFamily="34" charset="0"/>
              <a:buChar char="•"/>
            </a:pPr>
            <a:r>
              <a:rPr lang="en-US" altLang="en-US" sz="2000" b="1" dirty="0">
                <a:latin typeface="Calibri" pitchFamily="34" charset="0"/>
              </a:rPr>
              <a:t>Office Equipment (Facsimiles, Copiers, Printers)</a:t>
            </a:r>
          </a:p>
          <a:p>
            <a:pPr lvl="1">
              <a:lnSpc>
                <a:spcPct val="90000"/>
              </a:lnSpc>
              <a:buFont typeface="Arial" panose="020B0604020202020204" pitchFamily="34" charset="0"/>
              <a:buChar char="•"/>
            </a:pPr>
            <a:r>
              <a:rPr lang="en-US" altLang="en-US" sz="2000" b="1" dirty="0">
                <a:latin typeface="Calibri" pitchFamily="34" charset="0"/>
              </a:rPr>
              <a:t>Computer Desktop/Laptop Purchases</a:t>
            </a:r>
          </a:p>
          <a:p>
            <a:pPr lvl="1">
              <a:lnSpc>
                <a:spcPct val="90000"/>
              </a:lnSpc>
              <a:buFont typeface="Arial" panose="020B0604020202020204" pitchFamily="34" charset="0"/>
              <a:buChar char="•"/>
            </a:pPr>
            <a:r>
              <a:rPr lang="en-US" altLang="en-US" sz="2000" b="1" dirty="0">
                <a:latin typeface="Calibri" pitchFamily="34" charset="0"/>
              </a:rPr>
              <a:t>Books and Periodicals</a:t>
            </a:r>
          </a:p>
          <a:p>
            <a:pPr lvl="1">
              <a:lnSpc>
                <a:spcPct val="90000"/>
              </a:lnSpc>
              <a:buFont typeface="Arial" panose="020B0604020202020204" pitchFamily="34" charset="0"/>
              <a:buChar char="•"/>
            </a:pPr>
            <a:r>
              <a:rPr lang="en-US" altLang="en-US" sz="2000" b="1" dirty="0">
                <a:latin typeface="Calibri" pitchFamily="34" charset="0"/>
              </a:rPr>
              <a:t>Paper Supplies and Envelopes</a:t>
            </a:r>
          </a:p>
          <a:p>
            <a:pPr lvl="1">
              <a:lnSpc>
                <a:spcPct val="90000"/>
              </a:lnSpc>
              <a:buFont typeface="Arial" panose="020B0604020202020204" pitchFamily="34" charset="0"/>
              <a:buChar char="•"/>
            </a:pPr>
            <a:r>
              <a:rPr lang="en-US" altLang="en-US" sz="2000" b="1" dirty="0">
                <a:latin typeface="Calibri" pitchFamily="34" charset="0"/>
              </a:rPr>
              <a:t>Lab Coats and Laundering</a:t>
            </a:r>
          </a:p>
          <a:p>
            <a:pPr lvl="1">
              <a:lnSpc>
                <a:spcPct val="90000"/>
              </a:lnSpc>
              <a:buFont typeface="Arial" panose="020B0604020202020204" pitchFamily="34" charset="0"/>
              <a:buChar char="•"/>
            </a:pPr>
            <a:r>
              <a:rPr lang="en-US" altLang="en-US" sz="2000" b="1" dirty="0">
                <a:latin typeface="Calibri" pitchFamily="34" charset="0"/>
              </a:rPr>
              <a:t>Annual Safety Cabinet/Hood Certifications</a:t>
            </a:r>
          </a:p>
          <a:p>
            <a:pPr lvl="1">
              <a:lnSpc>
                <a:spcPct val="90000"/>
              </a:lnSpc>
              <a:buFont typeface="Arial" panose="020B0604020202020204" pitchFamily="34" charset="0"/>
              <a:buChar char="•"/>
            </a:pPr>
            <a:r>
              <a:rPr lang="en-US" altLang="en-US" sz="2000" b="1" dirty="0" smtClean="0">
                <a:latin typeface="Calibri" pitchFamily="34" charset="0"/>
              </a:rPr>
              <a:t>Entertainment</a:t>
            </a:r>
            <a:endParaRPr lang="en-US" altLang="en-US" sz="2000" b="1" dirty="0">
              <a:latin typeface="Calibri" pitchFamily="34" charset="0"/>
            </a:endParaRPr>
          </a:p>
        </p:txBody>
      </p:sp>
      <p:sp>
        <p:nvSpPr>
          <p:cNvPr id="2" name="Title 1"/>
          <p:cNvSpPr>
            <a:spLocks noGrp="1"/>
          </p:cNvSpPr>
          <p:nvPr>
            <p:ph type="title"/>
          </p:nvPr>
        </p:nvSpPr>
        <p:spPr/>
        <p:txBody>
          <a:bodyPr>
            <a:normAutofit/>
          </a:bodyPr>
          <a:lstStyle/>
          <a:p>
            <a:pPr algn="ctr"/>
            <a:r>
              <a:rPr lang="en-US" sz="4400" dirty="0" smtClean="0">
                <a:latin typeface="Calibri" pitchFamily="34" charset="0"/>
              </a:rPr>
              <a:t>F&amp;A (INDIRECT) EXPENSES</a:t>
            </a:r>
            <a:endParaRPr lang="en-US" sz="4400" dirty="0">
              <a:latin typeface="Calibri" pitchFamily="34" charset="0"/>
            </a:endParaRPr>
          </a:p>
        </p:txBody>
      </p:sp>
    </p:spTree>
    <p:extLst>
      <p:ext uri="{BB962C8B-B14F-4D97-AF65-F5344CB8AC3E}">
        <p14:creationId xmlns:p14="http://schemas.microsoft.com/office/powerpoint/2010/main" val="683106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80000"/>
              </a:lnSpc>
            </a:pPr>
            <a:r>
              <a:rPr lang="en-US" altLang="en-US" sz="2600" b="1" dirty="0" smtClean="0">
                <a:latin typeface="Calibri" pitchFamily="34" charset="0"/>
              </a:rPr>
              <a:t>Many </a:t>
            </a:r>
            <a:r>
              <a:rPr lang="en-US" altLang="en-US" sz="2600" b="1" dirty="0">
                <a:latin typeface="Calibri" pitchFamily="34" charset="0"/>
              </a:rPr>
              <a:t>non-federal sponsors do not fully reimburse </a:t>
            </a:r>
            <a:r>
              <a:rPr lang="en-US" altLang="en-US" sz="2600" b="1" dirty="0" smtClean="0">
                <a:latin typeface="Calibri" pitchFamily="34" charset="0"/>
              </a:rPr>
              <a:t>W&amp;M </a:t>
            </a:r>
            <a:r>
              <a:rPr lang="en-US" altLang="en-US" sz="2600" b="1" dirty="0">
                <a:latin typeface="Calibri" pitchFamily="34" charset="0"/>
              </a:rPr>
              <a:t>for its </a:t>
            </a:r>
            <a:r>
              <a:rPr lang="en-US" altLang="en-US" sz="2600" b="1" dirty="0" smtClean="0">
                <a:latin typeface="Calibri" pitchFamily="34" charset="0"/>
              </a:rPr>
              <a:t>F&amp;A </a:t>
            </a:r>
            <a:r>
              <a:rPr lang="en-US" altLang="en-US" sz="2600" b="1" dirty="0">
                <a:latin typeface="Calibri" pitchFamily="34" charset="0"/>
              </a:rPr>
              <a:t>costs </a:t>
            </a:r>
            <a:r>
              <a:rPr lang="en-US" altLang="en-US" sz="2600" b="1" dirty="0" smtClean="0">
                <a:latin typeface="Calibri" pitchFamily="34" charset="0"/>
              </a:rPr>
              <a:t> In </a:t>
            </a:r>
            <a:r>
              <a:rPr lang="en-US" altLang="en-US" sz="2600" b="1" dirty="0">
                <a:latin typeface="Calibri" pitchFamily="34" charset="0"/>
              </a:rPr>
              <a:t>recognition of this practice, </a:t>
            </a:r>
            <a:r>
              <a:rPr lang="en-US" altLang="en-US" sz="2600" b="1" dirty="0" smtClean="0">
                <a:latin typeface="Calibri" pitchFamily="34" charset="0"/>
              </a:rPr>
              <a:t>it may be allowable to have </a:t>
            </a:r>
            <a:r>
              <a:rPr lang="en-US" altLang="en-US" sz="2600" b="1" dirty="0">
                <a:latin typeface="Calibri" pitchFamily="34" charset="0"/>
              </a:rPr>
              <a:t>these non-federal </a:t>
            </a:r>
            <a:r>
              <a:rPr lang="en-US" altLang="en-US" sz="2600" b="1" dirty="0" smtClean="0">
                <a:latin typeface="Calibri" pitchFamily="34" charset="0"/>
              </a:rPr>
              <a:t>projects directly </a:t>
            </a:r>
            <a:r>
              <a:rPr lang="en-US" altLang="en-US" sz="2600" b="1" dirty="0">
                <a:latin typeface="Calibri" pitchFamily="34" charset="0"/>
              </a:rPr>
              <a:t>pay for costs which are normally F&amp;A costs if: </a:t>
            </a:r>
          </a:p>
          <a:p>
            <a:pPr lvl="1">
              <a:lnSpc>
                <a:spcPct val="80000"/>
              </a:lnSpc>
              <a:buSzPct val="150000"/>
              <a:buFont typeface="Arial" panose="020B0604020202020204" pitchFamily="34" charset="0"/>
              <a:buChar char="•"/>
            </a:pPr>
            <a:r>
              <a:rPr lang="en-US" altLang="en-US" sz="2600" b="1" dirty="0">
                <a:latin typeface="Calibri" pitchFamily="34" charset="0"/>
              </a:rPr>
              <a:t>the terms and conditions do not specifically prohibit such costs; and </a:t>
            </a:r>
          </a:p>
          <a:p>
            <a:pPr lvl="1">
              <a:lnSpc>
                <a:spcPct val="80000"/>
              </a:lnSpc>
              <a:buSzPct val="150000"/>
              <a:buFont typeface="Arial" panose="020B0604020202020204" pitchFamily="34" charset="0"/>
              <a:buChar char="•"/>
            </a:pPr>
            <a:r>
              <a:rPr lang="en-US" altLang="en-US" sz="2600" b="1" dirty="0">
                <a:latin typeface="Calibri" pitchFamily="34" charset="0"/>
              </a:rPr>
              <a:t>a benefit exists to the sponsored project. </a:t>
            </a:r>
            <a:r>
              <a:rPr lang="en-US" altLang="en-US" sz="2600" b="1" dirty="0" smtClean="0">
                <a:latin typeface="Calibri" pitchFamily="34" charset="0"/>
              </a:rPr>
              <a:t/>
            </a:r>
            <a:br>
              <a:rPr lang="en-US" altLang="en-US" sz="2600" b="1" dirty="0" smtClean="0">
                <a:latin typeface="Calibri" pitchFamily="34" charset="0"/>
              </a:rPr>
            </a:br>
            <a:endParaRPr lang="en-US" altLang="en-US" sz="2600" b="1" dirty="0">
              <a:latin typeface="Calibri" pitchFamily="34" charset="0"/>
            </a:endParaRPr>
          </a:p>
          <a:p>
            <a:pPr>
              <a:lnSpc>
                <a:spcPct val="80000"/>
              </a:lnSpc>
            </a:pPr>
            <a:r>
              <a:rPr lang="en-US" altLang="en-US" sz="2600" b="1" dirty="0">
                <a:latin typeface="Calibri" pitchFamily="34" charset="0"/>
              </a:rPr>
              <a:t>While some state awards appear to be state funded, </a:t>
            </a:r>
            <a:r>
              <a:rPr lang="en-US" altLang="en-US" sz="2600" b="1" dirty="0" smtClean="0">
                <a:latin typeface="Calibri" pitchFamily="34" charset="0"/>
              </a:rPr>
              <a:t>Federal </a:t>
            </a:r>
            <a:r>
              <a:rPr lang="en-US" altLang="en-US" sz="2600" b="1" dirty="0">
                <a:latin typeface="Calibri" pitchFamily="34" charset="0"/>
              </a:rPr>
              <a:t>pass-through awards received from a state agency must be treated as Federal Funded (may not be easily identifiable)</a:t>
            </a:r>
          </a:p>
          <a:p>
            <a:pPr marL="0" indent="0">
              <a:lnSpc>
                <a:spcPct val="80000"/>
              </a:lnSpc>
              <a:buNone/>
            </a:pPr>
            <a:endParaRPr lang="en-US" sz="2600" dirty="0"/>
          </a:p>
        </p:txBody>
      </p:sp>
      <p:sp>
        <p:nvSpPr>
          <p:cNvPr id="2" name="Title 1"/>
          <p:cNvSpPr>
            <a:spLocks noGrp="1"/>
          </p:cNvSpPr>
          <p:nvPr>
            <p:ph type="title"/>
          </p:nvPr>
        </p:nvSpPr>
        <p:spPr/>
        <p:txBody>
          <a:bodyPr>
            <a:normAutofit/>
          </a:bodyPr>
          <a:lstStyle/>
          <a:p>
            <a:pPr algn="ctr"/>
            <a:r>
              <a:rPr lang="en-US" sz="4400" dirty="0" smtClean="0">
                <a:latin typeface="Calibri" pitchFamily="34" charset="0"/>
              </a:rPr>
              <a:t>NON-FEDERAL AWARDS</a:t>
            </a:r>
            <a:endParaRPr lang="en-US" sz="4400" dirty="0">
              <a:latin typeface="Calibri" pitchFamily="34" charset="0"/>
            </a:endParaRPr>
          </a:p>
        </p:txBody>
      </p:sp>
    </p:spTree>
    <p:extLst>
      <p:ext uri="{BB962C8B-B14F-4D97-AF65-F5344CB8AC3E}">
        <p14:creationId xmlns:p14="http://schemas.microsoft.com/office/powerpoint/2010/main" val="34080190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914400"/>
            <a:ext cx="8839200" cy="5211763"/>
          </a:xfrm>
        </p:spPr>
        <p:txBody>
          <a:bodyPr anchor="t">
            <a:noAutofit/>
          </a:bodyPr>
          <a:lstStyle/>
          <a:p>
            <a:r>
              <a:rPr lang="en-US" sz="2400" b="1" dirty="0" smtClean="0">
                <a:latin typeface="Calibri" pitchFamily="34" charset="0"/>
              </a:rPr>
              <a:t>A direct pay occurs when an item or service is purchased outside the procurement system and an invoice is presented to Accounts Payable for payment.</a:t>
            </a:r>
          </a:p>
          <a:p>
            <a:r>
              <a:rPr lang="en-US" sz="2400" b="1" dirty="0" smtClean="0">
                <a:latin typeface="Calibri" pitchFamily="34" charset="0"/>
              </a:rPr>
              <a:t>A reimbursement occurs when individuals use their own funds to purchase a good or service and then request the W&amp;M to pay them back.</a:t>
            </a:r>
          </a:p>
          <a:p>
            <a:r>
              <a:rPr lang="en-US" sz="2400" b="1" dirty="0" smtClean="0">
                <a:latin typeface="Calibri" pitchFamily="34" charset="0"/>
              </a:rPr>
              <a:t>Either should be only used as exception for </a:t>
            </a:r>
            <a:r>
              <a:rPr lang="en-US" sz="2400" b="1" dirty="0" smtClean="0">
                <a:solidFill>
                  <a:srgbClr val="FF0000"/>
                </a:solidFill>
                <a:latin typeface="Calibri" pitchFamily="34" charset="0"/>
              </a:rPr>
              <a:t>emergencies, not as daily business practice</a:t>
            </a:r>
          </a:p>
          <a:p>
            <a:r>
              <a:rPr lang="en-US" sz="2400" b="1" dirty="0" smtClean="0">
                <a:latin typeface="Calibri" pitchFamily="34" charset="0"/>
              </a:rPr>
              <a:t>Not a short-cut to avoid use of EVa, Banner, or SPCC</a:t>
            </a:r>
          </a:p>
          <a:p>
            <a:r>
              <a:rPr lang="en-US" sz="2400" b="1" dirty="0" smtClean="0">
                <a:latin typeface="Calibri" pitchFamily="34" charset="0"/>
              </a:rPr>
              <a:t>Only specific categories of items may be purchased using these methods</a:t>
            </a:r>
          </a:p>
          <a:p>
            <a:r>
              <a:rPr lang="en-US" sz="2400" b="1" dirty="0" smtClean="0">
                <a:latin typeface="Calibri" pitchFamily="34" charset="0"/>
              </a:rPr>
              <a:t>Accounts Payable will screen for appropriateness of purchase</a:t>
            </a:r>
          </a:p>
          <a:p>
            <a:pPr marL="0" indent="0">
              <a:buNone/>
            </a:pPr>
            <a:endParaRPr lang="en-US" sz="1800" dirty="0" smtClean="0"/>
          </a:p>
          <a:p>
            <a:pPr marL="0" indent="0">
              <a:buNone/>
            </a:pPr>
            <a:endParaRPr lang="en-US" sz="1800" dirty="0" smtClean="0"/>
          </a:p>
          <a:p>
            <a:pPr marL="0" indent="0">
              <a:buNone/>
            </a:pPr>
            <a:endParaRPr lang="en-US" sz="1800" dirty="0" smtClean="0"/>
          </a:p>
          <a:p>
            <a:endParaRPr lang="en-US" sz="1800" dirty="0" smtClean="0"/>
          </a:p>
          <a:p>
            <a:pPr marL="0" indent="0">
              <a:buNone/>
            </a:pPr>
            <a:endParaRPr lang="en-US" sz="1800" dirty="0"/>
          </a:p>
        </p:txBody>
      </p:sp>
      <p:sp>
        <p:nvSpPr>
          <p:cNvPr id="2" name="Title 1"/>
          <p:cNvSpPr>
            <a:spLocks noGrp="1"/>
          </p:cNvSpPr>
          <p:nvPr>
            <p:ph type="title" idx="4294967295"/>
          </p:nvPr>
        </p:nvSpPr>
        <p:spPr>
          <a:xfrm>
            <a:off x="0" y="228600"/>
            <a:ext cx="8229600" cy="762000"/>
          </a:xfrm>
        </p:spPr>
        <p:txBody>
          <a:bodyPr>
            <a:normAutofit fontScale="90000"/>
          </a:bodyPr>
          <a:lstStyle/>
          <a:p>
            <a:pPr algn="ctr"/>
            <a:r>
              <a:rPr lang="en-US" sz="3200" dirty="0" smtClean="0"/>
              <a:t>	</a:t>
            </a:r>
            <a:r>
              <a:rPr lang="en-US" sz="4000" dirty="0" smtClean="0">
                <a:latin typeface="Calibri" pitchFamily="34" charset="0"/>
              </a:rPr>
              <a:t>DIRECT PAYS &amp; REIMBURSEMENTS</a:t>
            </a:r>
            <a:endParaRPr lang="en-US" sz="4000" dirty="0">
              <a:latin typeface="Calibri" pitchFamily="34" charset="0"/>
            </a:endParaRPr>
          </a:p>
        </p:txBody>
      </p:sp>
    </p:spTree>
    <p:extLst>
      <p:ext uri="{BB962C8B-B14F-4D97-AF65-F5344CB8AC3E}">
        <p14:creationId xmlns:p14="http://schemas.microsoft.com/office/powerpoint/2010/main" val="35781003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b="1" dirty="0" smtClean="0">
                <a:latin typeface="Calibri" pitchFamily="34" charset="0"/>
              </a:rPr>
              <a:t>Subcontractors are vendors and MUST be selected using the Commonwealth’s Guidelines through the Office of </a:t>
            </a:r>
            <a:r>
              <a:rPr lang="en-US" sz="2800" b="1" u="sng" dirty="0">
                <a:latin typeface="Calibri" pitchFamily="34" charset="0"/>
              </a:rPr>
              <a:t>Procurement</a:t>
            </a:r>
            <a:r>
              <a:rPr lang="en-US" sz="2800" b="1" dirty="0">
                <a:latin typeface="Calibri" pitchFamily="34" charset="0"/>
              </a:rPr>
              <a:t> </a:t>
            </a:r>
            <a:endParaRPr lang="en-US" sz="2800" b="1" dirty="0" smtClean="0">
              <a:latin typeface="Calibri" pitchFamily="34" charset="0"/>
            </a:endParaRPr>
          </a:p>
          <a:p>
            <a:r>
              <a:rPr lang="en-US" sz="2800" b="1" dirty="0" smtClean="0">
                <a:latin typeface="Calibri" pitchFamily="34" charset="0"/>
              </a:rPr>
              <a:t>Subrecipients are part of the grant </a:t>
            </a:r>
            <a:r>
              <a:rPr lang="en-US" sz="2800" b="1" u="sng" dirty="0" smtClean="0">
                <a:latin typeface="Calibri" pitchFamily="34" charset="0"/>
              </a:rPr>
              <a:t>application</a:t>
            </a:r>
            <a:r>
              <a:rPr lang="en-US" sz="2800" b="1" dirty="0" smtClean="0">
                <a:latin typeface="Calibri" pitchFamily="34" charset="0"/>
              </a:rPr>
              <a:t> </a:t>
            </a:r>
            <a:r>
              <a:rPr lang="en-US" sz="2800" b="1" u="sng" dirty="0" smtClean="0">
                <a:latin typeface="Calibri" pitchFamily="34" charset="0"/>
              </a:rPr>
              <a:t>process</a:t>
            </a:r>
            <a:r>
              <a:rPr lang="en-US" sz="2800" b="1" dirty="0" smtClean="0">
                <a:latin typeface="Calibri" pitchFamily="34" charset="0"/>
              </a:rPr>
              <a:t> are included in the award received from the funding entity.  Subrecipients receive an award document from the W&amp;M and are subject to audit (OMB Circular A-133) by the university and the funding agency.</a:t>
            </a:r>
            <a:endParaRPr lang="en-US" sz="2800" b="1" dirty="0">
              <a:latin typeface="Calibri" pitchFamily="34" charset="0"/>
            </a:endParaRPr>
          </a:p>
        </p:txBody>
      </p:sp>
      <p:sp>
        <p:nvSpPr>
          <p:cNvPr id="2" name="Title 1"/>
          <p:cNvSpPr>
            <a:spLocks noGrp="1"/>
          </p:cNvSpPr>
          <p:nvPr>
            <p:ph type="title"/>
          </p:nvPr>
        </p:nvSpPr>
        <p:spPr/>
        <p:txBody>
          <a:bodyPr>
            <a:normAutofit/>
          </a:bodyPr>
          <a:lstStyle/>
          <a:p>
            <a:pPr algn="ctr"/>
            <a:r>
              <a:rPr lang="en-US" b="1" dirty="0" smtClean="0">
                <a:latin typeface="Calibri" pitchFamily="34" charset="0"/>
              </a:rPr>
              <a:t>SUBCONTRACTORS/SUBRECIPIENTS</a:t>
            </a:r>
            <a:endParaRPr lang="en-US" b="1" dirty="0">
              <a:latin typeface="Calibri" pitchFamily="34" charset="0"/>
            </a:endParaRPr>
          </a:p>
        </p:txBody>
      </p:sp>
    </p:spTree>
    <p:extLst>
      <p:ext uri="{BB962C8B-B14F-4D97-AF65-F5344CB8AC3E}">
        <p14:creationId xmlns:p14="http://schemas.microsoft.com/office/powerpoint/2010/main" val="16254435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838201"/>
            <a:ext cx="7543800" cy="1569660"/>
          </a:xfrm>
          <a:prstGeom prst="rect">
            <a:avLst/>
          </a:prstGeom>
        </p:spPr>
        <p:txBody>
          <a:bodyPr wrap="square">
            <a:spAutoFit/>
          </a:bodyPr>
          <a:lstStyle/>
          <a:p>
            <a:pPr marL="347345" marR="0" indent="-347345" fontAlgn="base">
              <a:lnSpc>
                <a:spcPct val="80000"/>
              </a:lnSpc>
              <a:spcBef>
                <a:spcPts val="385"/>
              </a:spcBef>
              <a:spcAft>
                <a:spcPts val="0"/>
              </a:spcAft>
            </a:pPr>
            <a:r>
              <a:rPr lang="en-US" sz="2400" dirty="0">
                <a:solidFill>
                  <a:srgbClr val="000000"/>
                </a:solidFill>
                <a:latin typeface="Calibri" panose="020F0502020204030204" pitchFamily="34" charset="0"/>
                <a:ea typeface="Times New Roman"/>
                <a:cs typeface="Times New Roman"/>
              </a:rPr>
              <a:t>The William </a:t>
            </a:r>
            <a:r>
              <a:rPr lang="en-US" sz="2400" dirty="0" smtClean="0">
                <a:solidFill>
                  <a:srgbClr val="000000"/>
                </a:solidFill>
                <a:latin typeface="Calibri" panose="020F0502020204030204" pitchFamily="34" charset="0"/>
                <a:ea typeface="Times New Roman"/>
                <a:cs typeface="Times New Roman"/>
              </a:rPr>
              <a:t>&amp; </a:t>
            </a:r>
            <a:r>
              <a:rPr lang="en-US" sz="2400" dirty="0">
                <a:solidFill>
                  <a:srgbClr val="000000"/>
                </a:solidFill>
                <a:latin typeface="Calibri" panose="020F0502020204030204" pitchFamily="34" charset="0"/>
                <a:ea typeface="Times New Roman"/>
                <a:cs typeface="Times New Roman"/>
              </a:rPr>
              <a:t>Mary </a:t>
            </a:r>
            <a:r>
              <a:rPr lang="en-US" sz="2400" b="1" dirty="0">
                <a:solidFill>
                  <a:srgbClr val="000000"/>
                </a:solidFill>
                <a:latin typeface="Calibri" panose="020F0502020204030204" pitchFamily="34" charset="0"/>
                <a:ea typeface="Times New Roman"/>
                <a:cs typeface="Times New Roman"/>
              </a:rPr>
              <a:t>Office of Sponsored Programs (OSP) </a:t>
            </a:r>
            <a:r>
              <a:rPr lang="en-US" sz="2400" dirty="0">
                <a:solidFill>
                  <a:srgbClr val="000000"/>
                </a:solidFill>
                <a:latin typeface="Calibri" panose="020F0502020204030204" pitchFamily="34" charset="0"/>
                <a:ea typeface="Times New Roman"/>
                <a:cs typeface="Times New Roman"/>
              </a:rPr>
              <a:t>is charged with management of all pre-award and post-award activities associated with extramural funding requested and received in support of the institution’s missions of research, education, and public service</a:t>
            </a:r>
            <a:r>
              <a:rPr lang="en-US" sz="2400" dirty="0">
                <a:solidFill>
                  <a:srgbClr val="000000"/>
                </a:solidFill>
                <a:ea typeface="Times New Roman"/>
                <a:cs typeface="Times New Roman"/>
              </a:rPr>
              <a:t>. </a:t>
            </a:r>
            <a:endParaRPr lang="en-US" sz="2400" dirty="0">
              <a:effectLst/>
              <a:latin typeface="Times New Roman"/>
              <a:ea typeface="Times New Roman"/>
            </a:endParaRPr>
          </a:p>
        </p:txBody>
      </p:sp>
      <p:sp>
        <p:nvSpPr>
          <p:cNvPr id="5" name="Rectangle 4"/>
          <p:cNvSpPr/>
          <p:nvPr/>
        </p:nvSpPr>
        <p:spPr>
          <a:xfrm>
            <a:off x="838200" y="2743200"/>
            <a:ext cx="7620000" cy="3342453"/>
          </a:xfrm>
          <a:prstGeom prst="rect">
            <a:avLst/>
          </a:prstGeom>
        </p:spPr>
        <p:txBody>
          <a:bodyPr wrap="square">
            <a:spAutoFit/>
          </a:bodyPr>
          <a:lstStyle/>
          <a:p>
            <a:pPr marL="347345" marR="0" fontAlgn="base">
              <a:lnSpc>
                <a:spcPct val="80000"/>
              </a:lnSpc>
              <a:spcBef>
                <a:spcPts val="385"/>
              </a:spcBef>
              <a:spcAft>
                <a:spcPts val="0"/>
              </a:spcAft>
            </a:pPr>
            <a:r>
              <a:rPr lang="en-US" sz="2400" dirty="0" smtClean="0">
                <a:solidFill>
                  <a:srgbClr val="000000"/>
                </a:solidFill>
                <a:latin typeface="Calibri" panose="020F0502020204030204" pitchFamily="34" charset="0"/>
                <a:ea typeface="Times New Roman"/>
                <a:cs typeface="Times New Roman"/>
              </a:rPr>
              <a:t>It is our task to </a:t>
            </a:r>
            <a:r>
              <a:rPr lang="en-US" sz="2400" dirty="0">
                <a:solidFill>
                  <a:srgbClr val="000000"/>
                </a:solidFill>
                <a:latin typeface="Calibri" panose="020F0502020204030204" pitchFamily="34" charset="0"/>
                <a:ea typeface="Times New Roman"/>
                <a:cs typeface="Times New Roman"/>
              </a:rPr>
              <a:t>protect the interests of the institution by working with researchers and departmental and university business officers and administrators, serving as </a:t>
            </a:r>
            <a:r>
              <a:rPr lang="en-US" sz="2400" dirty="0" smtClean="0">
                <a:solidFill>
                  <a:srgbClr val="000000"/>
                </a:solidFill>
                <a:latin typeface="Calibri" panose="020F0502020204030204" pitchFamily="34" charset="0"/>
                <a:ea typeface="Times New Roman"/>
                <a:cs typeface="Times New Roman"/>
              </a:rPr>
              <a:t>the </a:t>
            </a:r>
            <a:r>
              <a:rPr lang="en-US" sz="2400" dirty="0">
                <a:solidFill>
                  <a:srgbClr val="000000"/>
                </a:solidFill>
                <a:latin typeface="Calibri" panose="020F0502020204030204" pitchFamily="34" charset="0"/>
                <a:ea typeface="Times New Roman"/>
                <a:cs typeface="Times New Roman"/>
              </a:rPr>
              <a:t>point of contact and liaison with funding agencies and their representatives.  Sponsored Program Administrators assist researchers in preparing and submitting research proposals, ensure proper stewardship of financial resources by monitoring and managing Sponsored Program accounts, and verify compliance with all federal, state, institutional, and award-specific regulations and guidelines. </a:t>
            </a:r>
            <a:endParaRPr lang="en-US" sz="2400" dirty="0">
              <a:latin typeface="Calibri" panose="020F0502020204030204" pitchFamily="34" charset="0"/>
              <a:ea typeface="Calibri"/>
              <a:cs typeface="Times New Roman"/>
            </a:endParaRPr>
          </a:p>
        </p:txBody>
      </p:sp>
    </p:spTree>
    <p:extLst>
      <p:ext uri="{BB962C8B-B14F-4D97-AF65-F5344CB8AC3E}">
        <p14:creationId xmlns:p14="http://schemas.microsoft.com/office/powerpoint/2010/main" val="68069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en-US" sz="3600" b="1" dirty="0">
                <a:latin typeface="Calibri" panose="020F0502020204030204" pitchFamily="34" charset="0"/>
              </a:rPr>
              <a:t>Training sessions at </a:t>
            </a:r>
            <a:r>
              <a:rPr lang="en-US" altLang="en-US" sz="3600" b="1" dirty="0" smtClean="0">
                <a:latin typeface="Calibri" panose="020F0502020204030204" pitchFamily="34" charset="0"/>
              </a:rPr>
              <a:t>W&amp;M</a:t>
            </a:r>
            <a:endParaRPr lang="en-US" altLang="en-US" sz="3600" b="1" dirty="0">
              <a:latin typeface="Calibri" panose="020F0502020204030204" pitchFamily="34" charset="0"/>
            </a:endParaRPr>
          </a:p>
          <a:p>
            <a:r>
              <a:rPr lang="en-US" altLang="en-US" sz="3600" b="1" dirty="0">
                <a:latin typeface="Calibri" panose="020F0502020204030204" pitchFamily="34" charset="0"/>
              </a:rPr>
              <a:t>Web links on the OSP site</a:t>
            </a:r>
          </a:p>
          <a:p>
            <a:r>
              <a:rPr lang="en-US" altLang="en-US" sz="3600" b="1" dirty="0" smtClean="0">
                <a:latin typeface="Calibri" panose="020F0502020204030204" pitchFamily="34" charset="0"/>
              </a:rPr>
              <a:t>External training </a:t>
            </a:r>
            <a:r>
              <a:rPr lang="en-US" altLang="en-US" sz="3600" b="1" dirty="0">
                <a:latin typeface="Calibri" panose="020F0502020204030204" pitchFamily="34" charset="0"/>
              </a:rPr>
              <a:t>opportunities such as state programs, SRA, </a:t>
            </a:r>
            <a:r>
              <a:rPr lang="en-US" altLang="en-US" sz="3600" b="1" dirty="0" smtClean="0">
                <a:latin typeface="Calibri" panose="020F0502020204030204" pitchFamily="34" charset="0"/>
              </a:rPr>
              <a:t>NCURA</a:t>
            </a:r>
          </a:p>
          <a:p>
            <a:r>
              <a:rPr lang="en-US" altLang="en-US" sz="3600" b="1" dirty="0" smtClean="0">
                <a:latin typeface="Calibri" panose="020F0502020204030204" pitchFamily="34" charset="0"/>
              </a:rPr>
              <a:t>Websites – W&amp;M and others</a:t>
            </a:r>
            <a:endParaRPr lang="en-US" altLang="en-US" sz="3600" b="1" dirty="0">
              <a:latin typeface="Calibri" panose="020F0502020204030204" pitchFamily="34" charset="0"/>
            </a:endParaRPr>
          </a:p>
          <a:p>
            <a:pPr marL="109728" indent="0">
              <a:buNone/>
            </a:pPr>
            <a:endParaRPr lang="en-US" dirty="0"/>
          </a:p>
        </p:txBody>
      </p:sp>
      <p:sp>
        <p:nvSpPr>
          <p:cNvPr id="3" name="Title 2"/>
          <p:cNvSpPr>
            <a:spLocks noGrp="1"/>
          </p:cNvSpPr>
          <p:nvPr>
            <p:ph type="title"/>
          </p:nvPr>
        </p:nvSpPr>
        <p:spPr/>
        <p:txBody>
          <a:bodyPr>
            <a:normAutofit/>
          </a:bodyPr>
          <a:lstStyle/>
          <a:p>
            <a:r>
              <a:rPr lang="en-US" sz="4000" dirty="0" smtClean="0">
                <a:latin typeface="Calibri" panose="020F0502020204030204" pitchFamily="34" charset="0"/>
              </a:rPr>
              <a:t>WHERE TO GET MORE INFORMATION</a:t>
            </a:r>
            <a:endParaRPr lang="en-US" sz="4000" dirty="0">
              <a:latin typeface="Calibri" panose="020F0502020204030204" pitchFamily="34" charset="0"/>
            </a:endParaRPr>
          </a:p>
        </p:txBody>
      </p:sp>
    </p:spTree>
    <p:extLst>
      <p:ext uri="{BB962C8B-B14F-4D97-AF65-F5344CB8AC3E}">
        <p14:creationId xmlns:p14="http://schemas.microsoft.com/office/powerpoint/2010/main" val="4588184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2900" y="1426874"/>
            <a:ext cx="8458200" cy="5105399"/>
          </a:xfrm>
        </p:spPr>
        <p:txBody>
          <a:bodyPr>
            <a:normAutofit lnSpcReduction="10000"/>
          </a:bodyPr>
          <a:lstStyle/>
          <a:p>
            <a:r>
              <a:rPr lang="en-US" sz="1400" dirty="0" smtClean="0">
                <a:latin typeface="Calibri" panose="020F0502020204030204" pitchFamily="34" charset="0"/>
              </a:rPr>
              <a:t>Vice Provost for Research: Dennis Manos  - Research Integrity Officer</a:t>
            </a:r>
          </a:p>
          <a:p>
            <a:r>
              <a:rPr lang="en-US" sz="1400" dirty="0" smtClean="0">
                <a:latin typeface="Calibri" panose="020F0502020204030204" pitchFamily="34" charset="0"/>
              </a:rPr>
              <a:t>Director of Sponsored Programs:– Katherine Davis Small(</a:t>
            </a:r>
            <a:r>
              <a:rPr lang="en-US" sz="1400" dirty="0" smtClean="0">
                <a:latin typeface="Calibri" panose="020F0502020204030204" pitchFamily="34" charset="0"/>
                <a:hlinkClick r:id="rId3"/>
              </a:rPr>
              <a:t>khdavi@wm.edu</a:t>
            </a:r>
            <a:r>
              <a:rPr lang="en-US" sz="1400" dirty="0" smtClean="0">
                <a:latin typeface="Calibri" panose="020F0502020204030204" pitchFamily="34" charset="0"/>
              </a:rPr>
              <a:t>, 1-3965)</a:t>
            </a:r>
          </a:p>
          <a:p>
            <a:r>
              <a:rPr lang="en-US" sz="1400" dirty="0" smtClean="0">
                <a:latin typeface="Calibri" panose="020F0502020204030204" pitchFamily="34" charset="0"/>
              </a:rPr>
              <a:t>Director, Office of Technology Transfer:– Jason McDevitt (</a:t>
            </a:r>
            <a:r>
              <a:rPr lang="en-US" sz="1400" dirty="0" smtClean="0">
                <a:latin typeface="Calibri" panose="020F0502020204030204" pitchFamily="34" charset="0"/>
                <a:hlinkClick r:id="rId4"/>
              </a:rPr>
              <a:t>jpmcde@wm.edu</a:t>
            </a:r>
            <a:r>
              <a:rPr lang="en-US" sz="1400" dirty="0" smtClean="0">
                <a:latin typeface="Calibri" panose="020F0502020204030204" pitchFamily="34" charset="0"/>
              </a:rPr>
              <a:t>, </a:t>
            </a:r>
          </a:p>
          <a:p>
            <a:pPr marL="0" indent="0">
              <a:buNone/>
            </a:pPr>
            <a:r>
              <a:rPr lang="en-US" sz="1400" dirty="0">
                <a:latin typeface="Calibri" panose="020F0502020204030204" pitchFamily="34" charset="0"/>
              </a:rPr>
              <a:t>	</a:t>
            </a:r>
            <a:r>
              <a:rPr lang="en-US" sz="1400" dirty="0" smtClean="0">
                <a:latin typeface="Calibri" panose="020F0502020204030204" pitchFamily="34" charset="0"/>
              </a:rPr>
              <a:t>1-1751) – Intellectual Property and Export Controls (along with Nick Vasquez, </a:t>
            </a:r>
            <a:r>
              <a:rPr lang="en-US" sz="1400" dirty="0" smtClean="0">
                <a:latin typeface="Calibri" panose="020F0502020204030204" pitchFamily="34" charset="0"/>
                <a:hlinkClick r:id="rId5"/>
              </a:rPr>
              <a:t>snvasquez@wm.edu</a:t>
            </a:r>
            <a:r>
              <a:rPr lang="en-US" sz="1400" dirty="0" smtClean="0">
                <a:latin typeface="Calibri" panose="020F0502020204030204" pitchFamily="34" charset="0"/>
              </a:rPr>
              <a:t>, 1-	1146)</a:t>
            </a:r>
          </a:p>
          <a:p>
            <a:pPr marL="342900" indent="-228600" algn="just"/>
            <a:r>
              <a:rPr lang="en-US" sz="1400" dirty="0" smtClean="0">
                <a:solidFill>
                  <a:srgbClr val="000000"/>
                </a:solidFill>
                <a:latin typeface="Calibri" panose="020F0502020204030204" pitchFamily="34" charset="0"/>
                <a:ea typeface="Times New Roman"/>
                <a:cs typeface="Times New Roman"/>
              </a:rPr>
              <a:t>Manager, Research Compliance: Cindy </a:t>
            </a:r>
            <a:r>
              <a:rPr lang="en-US" sz="1400" dirty="0">
                <a:solidFill>
                  <a:srgbClr val="000000"/>
                </a:solidFill>
                <a:latin typeface="Calibri" panose="020F0502020204030204" pitchFamily="34" charset="0"/>
                <a:ea typeface="Times New Roman"/>
                <a:cs typeface="Times New Roman"/>
              </a:rPr>
              <a:t>Corbett –(</a:t>
            </a:r>
            <a:r>
              <a:rPr lang="en-US" sz="1400" dirty="0">
                <a:solidFill>
                  <a:srgbClr val="000000"/>
                </a:solidFill>
                <a:latin typeface="Calibri" panose="020F0502020204030204" pitchFamily="34" charset="0"/>
                <a:ea typeface="Times New Roman"/>
                <a:cs typeface="Times New Roman"/>
                <a:hlinkClick r:id="rId6"/>
              </a:rPr>
              <a:t>cacorb@wm.edu</a:t>
            </a:r>
            <a:r>
              <a:rPr lang="en-US" sz="1400" dirty="0">
                <a:solidFill>
                  <a:srgbClr val="000000"/>
                </a:solidFill>
                <a:latin typeface="Calibri" panose="020F0502020204030204" pitchFamily="34" charset="0"/>
                <a:ea typeface="Times New Roman"/>
                <a:cs typeface="Times New Roman"/>
              </a:rPr>
              <a:t>, 1-3966</a:t>
            </a:r>
            <a:r>
              <a:rPr lang="en-US" sz="1400" dirty="0" smtClean="0">
                <a:solidFill>
                  <a:srgbClr val="000000"/>
                </a:solidFill>
                <a:latin typeface="Calibri" panose="020F0502020204030204" pitchFamily="34" charset="0"/>
                <a:ea typeface="Times New Roman"/>
                <a:cs typeface="Times New Roman"/>
              </a:rPr>
              <a:t>) </a:t>
            </a:r>
            <a:r>
              <a:rPr lang="en-US" sz="1400" dirty="0">
                <a:solidFill>
                  <a:srgbClr val="000000"/>
                </a:solidFill>
                <a:latin typeface="Calibri" panose="020F0502020204030204" pitchFamily="34" charset="0"/>
                <a:ea typeface="Times New Roman"/>
                <a:cs typeface="Times New Roman"/>
              </a:rPr>
              <a:t>Manages all aspects of compliance including institutional review committees, protocol tracking, federal compliance reporting. </a:t>
            </a:r>
            <a:br>
              <a:rPr lang="en-US" sz="1400" dirty="0">
                <a:solidFill>
                  <a:srgbClr val="000000"/>
                </a:solidFill>
                <a:latin typeface="Calibri" panose="020F0502020204030204" pitchFamily="34" charset="0"/>
                <a:ea typeface="Times New Roman"/>
                <a:cs typeface="Times New Roman"/>
              </a:rPr>
            </a:br>
            <a:r>
              <a:rPr lang="en-US" sz="1400" dirty="0">
                <a:solidFill>
                  <a:srgbClr val="000000"/>
                </a:solidFill>
                <a:latin typeface="Calibri" panose="020F0502020204030204" pitchFamily="34" charset="0"/>
                <a:ea typeface="Times New Roman"/>
                <a:cs typeface="Times New Roman"/>
              </a:rPr>
              <a:t>Manages limited, internal and special project proposal processes. Manages internal Summer grant program</a:t>
            </a:r>
            <a:r>
              <a:rPr lang="en-US" sz="1400" dirty="0" smtClean="0">
                <a:solidFill>
                  <a:srgbClr val="000000"/>
                </a:solidFill>
                <a:latin typeface="Calibri" panose="020F0502020204030204" pitchFamily="34" charset="0"/>
                <a:ea typeface="Times New Roman"/>
                <a:cs typeface="Times New Roman"/>
              </a:rPr>
              <a:t>.</a:t>
            </a:r>
            <a:endParaRPr lang="en-US" sz="1400" dirty="0" smtClean="0">
              <a:latin typeface="Calibri" panose="020F0502020204030204" pitchFamily="34" charset="0"/>
            </a:endParaRPr>
          </a:p>
          <a:p>
            <a:pPr marL="0" indent="0">
              <a:buNone/>
            </a:pPr>
            <a:r>
              <a:rPr lang="en-US" sz="1900" dirty="0">
                <a:latin typeface="Calibri" panose="020F0502020204030204" pitchFamily="34" charset="0"/>
              </a:rPr>
              <a:t>	</a:t>
            </a:r>
            <a:r>
              <a:rPr lang="en-US" sz="1600" dirty="0" smtClean="0">
                <a:latin typeface="Calibri" panose="020F0502020204030204" pitchFamily="34" charset="0"/>
              </a:rPr>
              <a:t>Administrators – </a:t>
            </a:r>
            <a:r>
              <a:rPr lang="en-US" sz="1600" b="1" dirty="0" smtClean="0">
                <a:latin typeface="Calibri" panose="020F0502020204030204" pitchFamily="34" charset="0"/>
              </a:rPr>
              <a:t>help to get submissions together- Call them first!</a:t>
            </a:r>
          </a:p>
          <a:p>
            <a:pPr lvl="1"/>
            <a:r>
              <a:rPr lang="en-US" sz="1400" b="1" dirty="0" smtClean="0">
                <a:solidFill>
                  <a:prstClr val="black"/>
                </a:solidFill>
                <a:latin typeface="Calibri" panose="020F0502020204030204" pitchFamily="34" charset="0"/>
              </a:rPr>
              <a:t>Liz Montalvo </a:t>
            </a:r>
            <a:r>
              <a:rPr lang="en-US" sz="1400" dirty="0" smtClean="0">
                <a:solidFill>
                  <a:prstClr val="black"/>
                </a:solidFill>
                <a:latin typeface="Calibri" panose="020F0502020204030204" pitchFamily="34" charset="0"/>
              </a:rPr>
              <a:t>– Art &amp; Art History, Computer Science, Modern Languages, Philosophy, Physics</a:t>
            </a:r>
            <a:r>
              <a:rPr lang="en-US" sz="1400" dirty="0" smtClean="0">
                <a:latin typeface="Calibri" panose="020F0502020204030204" pitchFamily="34" charset="0"/>
              </a:rPr>
              <a:t>, (</a:t>
            </a:r>
            <a:r>
              <a:rPr lang="en-US" sz="1400" dirty="0" smtClean="0">
                <a:latin typeface="Calibri" panose="020F0502020204030204" pitchFamily="34" charset="0"/>
                <a:hlinkClick r:id="rId7"/>
              </a:rPr>
              <a:t>eamont@wm.edu</a:t>
            </a:r>
            <a:r>
              <a:rPr lang="en-US" sz="1400" dirty="0" smtClean="0">
                <a:latin typeface="Calibri" panose="020F0502020204030204" pitchFamily="34" charset="0"/>
              </a:rPr>
              <a:t>, 1-3901)</a:t>
            </a:r>
          </a:p>
          <a:p>
            <a:pPr lvl="1"/>
            <a:r>
              <a:rPr lang="en-US" sz="1400" b="1" dirty="0" smtClean="0">
                <a:solidFill>
                  <a:srgbClr val="000000"/>
                </a:solidFill>
                <a:latin typeface="Calibri" panose="020F0502020204030204" pitchFamily="34" charset="0"/>
                <a:ea typeface="Times New Roman"/>
                <a:cs typeface="Calibri" pitchFamily="34" charset="0"/>
              </a:rPr>
              <a:t>LeighAnn Everingham </a:t>
            </a:r>
            <a:r>
              <a:rPr lang="en-US" sz="1400" dirty="0">
                <a:solidFill>
                  <a:srgbClr val="000000"/>
                </a:solidFill>
                <a:latin typeface="Calibri" panose="020F0502020204030204" pitchFamily="34" charset="0"/>
                <a:ea typeface="Times New Roman"/>
                <a:cs typeface="Calibri" pitchFamily="34" charset="0"/>
              </a:rPr>
              <a:t>– </a:t>
            </a:r>
            <a:r>
              <a:rPr lang="en-US" sz="1400" dirty="0">
                <a:solidFill>
                  <a:srgbClr val="000000"/>
                </a:solidFill>
                <a:latin typeface="Calibri" panose="020F0502020204030204" pitchFamily="34" charset="0"/>
                <a:ea typeface="Times New Roman"/>
                <a:cs typeface="Times New Roman"/>
              </a:rPr>
              <a:t>WMCAR</a:t>
            </a:r>
            <a:r>
              <a:rPr lang="en-US" sz="1400" dirty="0" smtClean="0">
                <a:solidFill>
                  <a:srgbClr val="000000"/>
                </a:solidFill>
                <a:latin typeface="Calibri" panose="020F0502020204030204" pitchFamily="34" charset="0"/>
                <a:ea typeface="Times New Roman"/>
                <a:cs typeface="Calibri" pitchFamily="34" charset="0"/>
              </a:rPr>
              <a:t>, Jefferson Lab, (</a:t>
            </a:r>
            <a:r>
              <a:rPr lang="en-US" sz="1400" dirty="0" smtClean="0">
                <a:solidFill>
                  <a:srgbClr val="000000"/>
                </a:solidFill>
                <a:latin typeface="Calibri" panose="020F0502020204030204" pitchFamily="34" charset="0"/>
                <a:ea typeface="Times New Roman"/>
                <a:cs typeface="Calibri" pitchFamily="34" charset="0"/>
                <a:hlinkClick r:id="rId8"/>
              </a:rPr>
              <a:t>lmeveringham@wm.edu</a:t>
            </a:r>
            <a:r>
              <a:rPr lang="en-US" sz="1400" dirty="0" smtClean="0">
                <a:solidFill>
                  <a:srgbClr val="000000"/>
                </a:solidFill>
                <a:latin typeface="Calibri" panose="020F0502020204030204" pitchFamily="34" charset="0"/>
                <a:ea typeface="Times New Roman"/>
                <a:cs typeface="Calibri" pitchFamily="34" charset="0"/>
              </a:rPr>
              <a:t>, 1-3969)</a:t>
            </a:r>
          </a:p>
          <a:p>
            <a:pPr lvl="1"/>
            <a:r>
              <a:rPr lang="en-US" sz="1400" b="1" dirty="0" smtClean="0">
                <a:solidFill>
                  <a:srgbClr val="000000"/>
                </a:solidFill>
                <a:latin typeface="Calibri" panose="020F0502020204030204" pitchFamily="34" charset="0"/>
                <a:ea typeface="Times New Roman"/>
                <a:cs typeface="Calibri" pitchFamily="34" charset="0"/>
              </a:rPr>
              <a:t>Erica Lawler </a:t>
            </a:r>
            <a:r>
              <a:rPr lang="en-US" sz="1400" dirty="0" smtClean="0">
                <a:solidFill>
                  <a:srgbClr val="000000"/>
                </a:solidFill>
                <a:latin typeface="Calibri" panose="020F0502020204030204" pitchFamily="34" charset="0"/>
                <a:ea typeface="Times New Roman"/>
                <a:cs typeface="Calibri" pitchFamily="34" charset="0"/>
              </a:rPr>
              <a:t>– Center for Conservation Biology, ITPIR, </a:t>
            </a:r>
            <a:r>
              <a:rPr lang="en-US" sz="1400" dirty="0" err="1" smtClean="0">
                <a:solidFill>
                  <a:srgbClr val="000000"/>
                </a:solidFill>
                <a:latin typeface="Calibri" panose="020F0502020204030204" pitchFamily="34" charset="0"/>
                <a:ea typeface="Times New Roman"/>
                <a:cs typeface="Calibri" pitchFamily="34" charset="0"/>
              </a:rPr>
              <a:t>Muscarelle</a:t>
            </a:r>
            <a:r>
              <a:rPr lang="en-US" sz="1400" dirty="0" smtClean="0">
                <a:solidFill>
                  <a:srgbClr val="000000"/>
                </a:solidFill>
                <a:latin typeface="Calibri" panose="020F0502020204030204" pitchFamily="34" charset="0"/>
                <a:ea typeface="Times New Roman"/>
                <a:cs typeface="Calibri" pitchFamily="34" charset="0"/>
              </a:rPr>
              <a:t> Museum, </a:t>
            </a:r>
            <a:r>
              <a:rPr lang="en-US" sz="1400" dirty="0" err="1" smtClean="0">
                <a:solidFill>
                  <a:srgbClr val="000000"/>
                </a:solidFill>
                <a:latin typeface="Calibri" panose="020F0502020204030204" pitchFamily="34" charset="0"/>
                <a:ea typeface="Times New Roman"/>
                <a:cs typeface="Calibri" pitchFamily="34" charset="0"/>
              </a:rPr>
              <a:t>Swem</a:t>
            </a:r>
            <a:r>
              <a:rPr lang="en-US" sz="1400" dirty="0" smtClean="0">
                <a:solidFill>
                  <a:srgbClr val="000000"/>
                </a:solidFill>
                <a:latin typeface="Calibri" panose="020F0502020204030204" pitchFamily="34" charset="0"/>
                <a:ea typeface="Times New Roman"/>
                <a:cs typeface="Calibri" pitchFamily="34" charset="0"/>
              </a:rPr>
              <a:t> Library, (</a:t>
            </a:r>
            <a:r>
              <a:rPr lang="en-US" sz="1400" dirty="0" smtClean="0">
                <a:solidFill>
                  <a:srgbClr val="000000"/>
                </a:solidFill>
                <a:latin typeface="Calibri" panose="020F0502020204030204" pitchFamily="34" charset="0"/>
                <a:ea typeface="Times New Roman"/>
                <a:cs typeface="Calibri" pitchFamily="34" charset="0"/>
                <a:hlinkClick r:id="rId9"/>
              </a:rPr>
              <a:t>emlawler@wm.edu</a:t>
            </a:r>
            <a:r>
              <a:rPr lang="en-US" sz="1400" dirty="0" smtClean="0">
                <a:solidFill>
                  <a:srgbClr val="000000"/>
                </a:solidFill>
                <a:latin typeface="Calibri" panose="020F0502020204030204" pitchFamily="34" charset="0"/>
                <a:ea typeface="Times New Roman"/>
                <a:cs typeface="Calibri" pitchFamily="34" charset="0"/>
              </a:rPr>
              <a:t>, 1-3971)</a:t>
            </a:r>
            <a:r>
              <a:rPr lang="en-US" sz="1400" dirty="0" smtClean="0">
                <a:latin typeface="Calibri" panose="020F0502020204030204" pitchFamily="34" charset="0"/>
              </a:rPr>
              <a:t> </a:t>
            </a:r>
            <a:endParaRPr lang="en-US" sz="1400" dirty="0">
              <a:latin typeface="Calibri" panose="020F0502020204030204" pitchFamily="34" charset="0"/>
            </a:endParaRPr>
          </a:p>
          <a:p>
            <a:pPr lvl="1"/>
            <a:r>
              <a:rPr lang="en-US" sz="1400" b="1" dirty="0" smtClean="0">
                <a:latin typeface="Calibri" panose="020F0502020204030204" pitchFamily="34" charset="0"/>
              </a:rPr>
              <a:t>Louise Ndiaye</a:t>
            </a:r>
            <a:r>
              <a:rPr lang="en-US" sz="1400" dirty="0" smtClean="0">
                <a:latin typeface="Calibri" panose="020F0502020204030204" pitchFamily="34" charset="0"/>
              </a:rPr>
              <a:t>-Anthropology, Charles Center, English, Geology, Highland, History, Kinesiology, Psychological Sciences, Public Policy, Religious Studies, Reeves Center, Theatre &amp; Speech, (</a:t>
            </a:r>
            <a:r>
              <a:rPr lang="en-US" sz="1400" dirty="0" smtClean="0">
                <a:latin typeface="Calibri" panose="020F0502020204030204" pitchFamily="34" charset="0"/>
                <a:hlinkClick r:id="rId10"/>
              </a:rPr>
              <a:t>lndiaye@wm.edu</a:t>
            </a:r>
            <a:r>
              <a:rPr lang="en-US" sz="1400" dirty="0" smtClean="0">
                <a:latin typeface="Calibri" panose="020F0502020204030204" pitchFamily="34" charset="0"/>
              </a:rPr>
              <a:t>), 1-3941)</a:t>
            </a:r>
          </a:p>
          <a:p>
            <a:pPr lvl="1"/>
            <a:r>
              <a:rPr lang="en-US" sz="1400" b="1" dirty="0" smtClean="0">
                <a:solidFill>
                  <a:srgbClr val="000000"/>
                </a:solidFill>
                <a:latin typeface="Calibri" panose="020F0502020204030204" pitchFamily="34" charset="0"/>
                <a:ea typeface="Times New Roman"/>
                <a:cs typeface="Times New Roman"/>
              </a:rPr>
              <a:t>Michael Cole </a:t>
            </a:r>
            <a:r>
              <a:rPr lang="en-US" sz="1400" dirty="0" smtClean="0">
                <a:solidFill>
                  <a:srgbClr val="000000"/>
                </a:solidFill>
                <a:latin typeface="Calibri" panose="020F0502020204030204" pitchFamily="34" charset="0"/>
                <a:ea typeface="Times New Roman"/>
                <a:cs typeface="Times New Roman"/>
              </a:rPr>
              <a:t>– Chemistry, Economic Development, Environmental Science, Keck, Math, OMOHUNDRO, School of Business, School of Education, Sociology, (</a:t>
            </a:r>
            <a:r>
              <a:rPr lang="en-US" sz="1400" dirty="0" smtClean="0">
                <a:solidFill>
                  <a:srgbClr val="000000"/>
                </a:solidFill>
                <a:latin typeface="Calibri" panose="020F0502020204030204" pitchFamily="34" charset="0"/>
                <a:ea typeface="Times New Roman"/>
                <a:cs typeface="Times New Roman"/>
                <a:hlinkClick r:id="rId11"/>
              </a:rPr>
              <a:t>mecole01@wm.edu</a:t>
            </a:r>
            <a:r>
              <a:rPr lang="en-US" sz="1400" dirty="0" smtClean="0">
                <a:solidFill>
                  <a:srgbClr val="000000"/>
                </a:solidFill>
                <a:latin typeface="Calibri" panose="020F0502020204030204" pitchFamily="34" charset="0"/>
                <a:ea typeface="Times New Roman"/>
                <a:cs typeface="Times New Roman"/>
              </a:rPr>
              <a:t>, 1-3970)</a:t>
            </a:r>
          </a:p>
          <a:p>
            <a:pPr lvl="1"/>
            <a:r>
              <a:rPr lang="en-US" sz="1400" b="1" dirty="0" smtClean="0">
                <a:solidFill>
                  <a:srgbClr val="000000"/>
                </a:solidFill>
                <a:latin typeface="Calibri" panose="020F0502020204030204" pitchFamily="34" charset="0"/>
                <a:ea typeface="Times New Roman"/>
                <a:cs typeface="Times New Roman"/>
              </a:rPr>
              <a:t>Kathleen Powell – </a:t>
            </a:r>
            <a:r>
              <a:rPr lang="en-US" sz="1400" dirty="0" smtClean="0">
                <a:solidFill>
                  <a:srgbClr val="000000"/>
                </a:solidFill>
                <a:latin typeface="Calibri" panose="020F0502020204030204" pitchFamily="34" charset="0"/>
                <a:ea typeface="Times New Roman"/>
                <a:cs typeface="Times New Roman"/>
              </a:rPr>
              <a:t>Applied Science</a:t>
            </a:r>
            <a:r>
              <a:rPr lang="en-US" sz="1400" b="1" dirty="0" smtClean="0">
                <a:solidFill>
                  <a:srgbClr val="000000"/>
                </a:solidFill>
                <a:latin typeface="Calibri" panose="020F0502020204030204" pitchFamily="34" charset="0"/>
                <a:ea typeface="Times New Roman"/>
                <a:cs typeface="Times New Roman"/>
              </a:rPr>
              <a:t>, </a:t>
            </a:r>
            <a:r>
              <a:rPr lang="en-US" sz="1400" dirty="0" smtClean="0">
                <a:solidFill>
                  <a:srgbClr val="000000"/>
                </a:solidFill>
                <a:latin typeface="Calibri" panose="020F0502020204030204" pitchFamily="34" charset="0"/>
                <a:ea typeface="Times New Roman"/>
                <a:cs typeface="Times New Roman"/>
              </a:rPr>
              <a:t>Biology, Economics, Government, </a:t>
            </a:r>
            <a:r>
              <a:rPr lang="en-US" sz="1400" dirty="0" smtClean="0">
                <a:solidFill>
                  <a:srgbClr val="000000"/>
                </a:solidFill>
                <a:latin typeface="Calibri" panose="020F0502020204030204" pitchFamily="34" charset="0"/>
                <a:ea typeface="Times New Roman"/>
                <a:cs typeface="Calibri" pitchFamily="34" charset="0"/>
              </a:rPr>
              <a:t>School </a:t>
            </a:r>
            <a:r>
              <a:rPr lang="en-US" sz="1400" dirty="0">
                <a:solidFill>
                  <a:srgbClr val="000000"/>
                </a:solidFill>
                <a:latin typeface="Calibri" panose="020F0502020204030204" pitchFamily="34" charset="0"/>
                <a:ea typeface="Times New Roman"/>
                <a:cs typeface="Calibri" pitchFamily="34" charset="0"/>
              </a:rPr>
              <a:t>of Law, </a:t>
            </a:r>
            <a:r>
              <a:rPr lang="en-US" sz="1400" dirty="0" smtClean="0">
                <a:solidFill>
                  <a:srgbClr val="000000"/>
                </a:solidFill>
                <a:latin typeface="Calibri" panose="020F0502020204030204" pitchFamily="34" charset="0"/>
                <a:ea typeface="Times New Roman"/>
                <a:cs typeface="Times New Roman"/>
              </a:rPr>
              <a:t>(</a:t>
            </a:r>
            <a:r>
              <a:rPr lang="en-US" sz="1400" dirty="0" smtClean="0">
                <a:solidFill>
                  <a:srgbClr val="000000"/>
                </a:solidFill>
                <a:latin typeface="Calibri" panose="020F0502020204030204" pitchFamily="34" charset="0"/>
                <a:ea typeface="Times New Roman"/>
                <a:cs typeface="Times New Roman"/>
                <a:hlinkClick r:id="rId12"/>
              </a:rPr>
              <a:t>kmpowell01@wm.edu</a:t>
            </a:r>
            <a:r>
              <a:rPr lang="en-US" sz="1400" dirty="0" smtClean="0">
                <a:solidFill>
                  <a:srgbClr val="000000"/>
                </a:solidFill>
                <a:latin typeface="Calibri" panose="020F0502020204030204" pitchFamily="34" charset="0"/>
                <a:ea typeface="Times New Roman"/>
                <a:cs typeface="Times New Roman"/>
              </a:rPr>
              <a:t>)</a:t>
            </a:r>
          </a:p>
          <a:p>
            <a:pPr marL="400050" lvl="1" indent="0" fontAlgn="base">
              <a:spcBef>
                <a:spcPct val="0"/>
              </a:spcBef>
              <a:spcAft>
                <a:spcPct val="0"/>
              </a:spcAft>
              <a:buNone/>
            </a:pPr>
            <a:endParaRPr lang="en-US" sz="1600" dirty="0" smtClean="0">
              <a:solidFill>
                <a:srgbClr val="FFFFFF"/>
              </a:solidFill>
              <a:latin typeface="Times New Roman" pitchFamily="18" charset="0"/>
            </a:endParaRPr>
          </a:p>
        </p:txBody>
      </p:sp>
      <p:sp>
        <p:nvSpPr>
          <p:cNvPr id="2" name="Title 1"/>
          <p:cNvSpPr>
            <a:spLocks noGrp="1"/>
          </p:cNvSpPr>
          <p:nvPr>
            <p:ph type="title"/>
          </p:nvPr>
        </p:nvSpPr>
        <p:spPr/>
        <p:txBody>
          <a:bodyPr/>
          <a:lstStyle/>
          <a:p>
            <a:r>
              <a:rPr lang="en-US" dirty="0" smtClean="0"/>
              <a:t>MANAGEMENT AND STAFF</a:t>
            </a:r>
            <a:endParaRPr lang="en-US" dirty="0"/>
          </a:p>
        </p:txBody>
      </p:sp>
    </p:spTree>
    <p:extLst>
      <p:ext uri="{BB962C8B-B14F-4D97-AF65-F5344CB8AC3E}">
        <p14:creationId xmlns:p14="http://schemas.microsoft.com/office/powerpoint/2010/main" val="32211592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2400" dirty="0">
                <a:latin typeface="Calibri" pitchFamily="34" charset="0"/>
              </a:rPr>
              <a:t>Board of Visitors By-Laws delegates signature authority to President, Provost, Vice President for Administration or Vice President for Finance depending on contract type.  They have authority to sub-delegate.</a:t>
            </a:r>
          </a:p>
          <a:p>
            <a:r>
              <a:rPr lang="en-US" sz="2400" dirty="0" smtClean="0">
                <a:latin typeface="Calibri" pitchFamily="34" charset="0"/>
              </a:rPr>
              <a:t>Contracting and Signature Authority Policy</a:t>
            </a:r>
          </a:p>
          <a:p>
            <a:pPr lvl="1">
              <a:buFont typeface="Arial" panose="020B0604020202020204" pitchFamily="34" charset="0"/>
              <a:buChar char="•"/>
            </a:pPr>
            <a:r>
              <a:rPr lang="en-US" sz="2400" b="1" dirty="0" smtClean="0">
                <a:solidFill>
                  <a:srgbClr val="FF0000"/>
                </a:solidFill>
                <a:latin typeface="Calibri" pitchFamily="34" charset="0"/>
              </a:rPr>
              <a:t>To  sign an award document or proposal submission, an employee must have written delegation to do so.</a:t>
            </a:r>
          </a:p>
          <a:p>
            <a:pPr lvl="1">
              <a:buFont typeface="Arial" panose="020B0604020202020204" pitchFamily="34" charset="0"/>
              <a:buChar char="•"/>
            </a:pPr>
            <a:r>
              <a:rPr lang="en-US" sz="2400" dirty="0" smtClean="0">
                <a:latin typeface="Calibri" pitchFamily="34" charset="0"/>
              </a:rPr>
              <a:t>Delegation is granted to specific position &amp; individual and</a:t>
            </a:r>
          </a:p>
          <a:p>
            <a:pPr lvl="1">
              <a:buFont typeface="Arial" panose="020B0604020202020204" pitchFamily="34" charset="0"/>
              <a:buChar char="•"/>
            </a:pPr>
            <a:r>
              <a:rPr lang="en-US" sz="2400" dirty="0" smtClean="0">
                <a:latin typeface="Calibri" pitchFamily="34" charset="0"/>
              </a:rPr>
              <a:t>Training is required to receive and retain authority</a:t>
            </a:r>
          </a:p>
        </p:txBody>
      </p:sp>
      <p:sp>
        <p:nvSpPr>
          <p:cNvPr id="2" name="Title 1"/>
          <p:cNvSpPr>
            <a:spLocks noGrp="1"/>
          </p:cNvSpPr>
          <p:nvPr>
            <p:ph type="title"/>
          </p:nvPr>
        </p:nvSpPr>
        <p:spPr/>
        <p:txBody>
          <a:bodyPr>
            <a:normAutofit/>
          </a:bodyPr>
          <a:lstStyle/>
          <a:p>
            <a:pPr algn="ctr"/>
            <a:r>
              <a:rPr lang="en-US" sz="4800" dirty="0" smtClean="0">
                <a:latin typeface="Calibri" pitchFamily="34" charset="0"/>
              </a:rPr>
              <a:t>SIGNATURE AUTHORITY</a:t>
            </a:r>
            <a:endParaRPr lang="en-US" sz="4800" dirty="0">
              <a:latin typeface="Calibri" pitchFamily="34" charset="0"/>
            </a:endParaRPr>
          </a:p>
        </p:txBody>
      </p:sp>
    </p:spTree>
    <p:extLst>
      <p:ext uri="{BB962C8B-B14F-4D97-AF65-F5344CB8AC3E}">
        <p14:creationId xmlns:p14="http://schemas.microsoft.com/office/powerpoint/2010/main" val="13116139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b="1" dirty="0">
                <a:latin typeface="Calibri" panose="020F0502020204030204" pitchFamily="34" charset="0"/>
              </a:rPr>
              <a:t>Integrity is one of the core </a:t>
            </a:r>
            <a:r>
              <a:rPr lang="en-US" sz="2400" b="1" dirty="0" smtClean="0">
                <a:latin typeface="Calibri" panose="020F0502020204030204" pitchFamily="34" charset="0"/>
              </a:rPr>
              <a:t>values of William </a:t>
            </a:r>
            <a:r>
              <a:rPr lang="en-US" sz="2400" b="1" dirty="0">
                <a:latin typeface="Calibri" panose="020F0502020204030204" pitchFamily="34" charset="0"/>
              </a:rPr>
              <a:t>&amp; Mary. Thus, we are committed to lawful and ethical behavior in all of the university's activities. At William &amp; Mary, we insist that all members of the university community -- our board members, employees, students, and volunteers -- comply with all laws, regulations, policies and ethical norms applicable to them. More generally, we are to be honest, fair, and trustworthy ourselves and to take care that other members of the university community are also.</a:t>
            </a:r>
          </a:p>
          <a:p>
            <a:r>
              <a:rPr lang="en-US" sz="2400" b="1" dirty="0">
                <a:latin typeface="Calibri" panose="020F0502020204030204" pitchFamily="34" charset="0"/>
                <a:hlinkClick r:id="rId2"/>
              </a:rPr>
              <a:t>http://www.wm.edu/offices/compliance</a:t>
            </a:r>
            <a:r>
              <a:rPr lang="en-US" sz="2400" b="1" dirty="0" smtClean="0">
                <a:latin typeface="Calibri" panose="020F0502020204030204" pitchFamily="34" charset="0"/>
                <a:hlinkClick r:id="rId2"/>
              </a:rPr>
              <a:t>/</a:t>
            </a:r>
            <a:endParaRPr lang="en-US" sz="2400" b="1" dirty="0">
              <a:latin typeface="Calibri" panose="020F0502020204030204" pitchFamily="34" charset="0"/>
            </a:endParaRPr>
          </a:p>
        </p:txBody>
      </p:sp>
      <p:sp>
        <p:nvSpPr>
          <p:cNvPr id="3" name="Title 2"/>
          <p:cNvSpPr>
            <a:spLocks noGrp="1"/>
          </p:cNvSpPr>
          <p:nvPr>
            <p:ph type="title"/>
          </p:nvPr>
        </p:nvSpPr>
        <p:spPr/>
        <p:txBody>
          <a:bodyPr/>
          <a:lstStyle/>
          <a:p>
            <a:pPr algn="ctr"/>
            <a:r>
              <a:rPr lang="en-US" dirty="0">
                <a:latin typeface="Calibri" panose="020F0502020204030204" pitchFamily="34" charset="0"/>
              </a:rPr>
              <a:t>Code of Ethics</a:t>
            </a:r>
          </a:p>
        </p:txBody>
      </p:sp>
    </p:spTree>
    <p:extLst>
      <p:ext uri="{BB962C8B-B14F-4D97-AF65-F5344CB8AC3E}">
        <p14:creationId xmlns:p14="http://schemas.microsoft.com/office/powerpoint/2010/main" val="12058993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514350" indent="-514350"/>
            <a:r>
              <a:rPr lang="en-US" b="1" dirty="0">
                <a:latin typeface="Calibri" panose="020F0502020204030204" pitchFamily="34" charset="0"/>
              </a:rPr>
              <a:t>Obey laws, regulations, and policies</a:t>
            </a:r>
          </a:p>
          <a:p>
            <a:pPr marL="514350" indent="-514350"/>
            <a:r>
              <a:rPr lang="en-US" b="1" dirty="0">
                <a:latin typeface="Calibri" panose="020F0502020204030204" pitchFamily="34" charset="0"/>
              </a:rPr>
              <a:t>Protect &amp; preserve university resources</a:t>
            </a:r>
          </a:p>
          <a:p>
            <a:pPr marL="514350" indent="-514350"/>
            <a:r>
              <a:rPr lang="en-US" b="1" dirty="0">
                <a:latin typeface="Calibri" panose="020F0502020204030204" pitchFamily="34" charset="0"/>
              </a:rPr>
              <a:t>Avoid conflicts of interest </a:t>
            </a:r>
          </a:p>
          <a:p>
            <a:pPr marL="514350" indent="-514350"/>
            <a:r>
              <a:rPr lang="en-US" b="1" dirty="0">
                <a:latin typeface="Calibri" panose="020F0502020204030204" pitchFamily="34" charset="0"/>
              </a:rPr>
              <a:t>Safeguard confidential data</a:t>
            </a:r>
          </a:p>
          <a:p>
            <a:pPr marL="514350" indent="-514350"/>
            <a:r>
              <a:rPr lang="en-US" b="1" dirty="0">
                <a:latin typeface="Calibri" panose="020F0502020204030204" pitchFamily="34" charset="0"/>
              </a:rPr>
              <a:t>Make </a:t>
            </a:r>
            <a:r>
              <a:rPr lang="en-US" b="1" dirty="0" smtClean="0">
                <a:latin typeface="Calibri" panose="020F0502020204030204" pitchFamily="34" charset="0"/>
              </a:rPr>
              <a:t>impartial procurement </a:t>
            </a:r>
            <a:r>
              <a:rPr lang="en-US" b="1" dirty="0">
                <a:latin typeface="Calibri" panose="020F0502020204030204" pitchFamily="34" charset="0"/>
              </a:rPr>
              <a:t>decisions </a:t>
            </a:r>
          </a:p>
          <a:p>
            <a:pPr marL="514350" indent="-514350"/>
            <a:r>
              <a:rPr lang="en-US" b="1" dirty="0">
                <a:latin typeface="Calibri" panose="020F0502020204030204" pitchFamily="34" charset="0"/>
              </a:rPr>
              <a:t>Maintain effective internal controls</a:t>
            </a:r>
          </a:p>
          <a:p>
            <a:pPr marL="514350" indent="-514350"/>
            <a:r>
              <a:rPr lang="en-US" b="1" dirty="0">
                <a:latin typeface="Calibri" panose="020F0502020204030204" pitchFamily="34" charset="0"/>
              </a:rPr>
              <a:t>Treat each other with dignity &amp; respect; no discrimination or harassment</a:t>
            </a:r>
          </a:p>
          <a:p>
            <a:pPr marL="514350" indent="-514350"/>
            <a:r>
              <a:rPr lang="en-US" b="1" dirty="0">
                <a:latin typeface="Calibri" panose="020F0502020204030204" pitchFamily="34" charset="0"/>
              </a:rPr>
              <a:t>Report illegal or unethical conduct for </a:t>
            </a:r>
            <a:r>
              <a:rPr lang="en-US" b="1" dirty="0" smtClean="0">
                <a:latin typeface="Calibri" panose="020F0502020204030204" pitchFamily="34" charset="0"/>
              </a:rPr>
              <a:t>investigation</a:t>
            </a:r>
            <a:endParaRPr lang="en-US" b="1" dirty="0">
              <a:latin typeface="Calibri" panose="020F0502020204030204" pitchFamily="34" charset="0"/>
            </a:endParaRPr>
          </a:p>
        </p:txBody>
      </p:sp>
      <p:sp>
        <p:nvSpPr>
          <p:cNvPr id="3" name="Title 2"/>
          <p:cNvSpPr>
            <a:spLocks noGrp="1"/>
          </p:cNvSpPr>
          <p:nvPr>
            <p:ph type="title"/>
          </p:nvPr>
        </p:nvSpPr>
        <p:spPr/>
        <p:txBody>
          <a:bodyPr/>
          <a:lstStyle/>
          <a:p>
            <a:pPr algn="ctr"/>
            <a:r>
              <a:rPr lang="en-US" dirty="0">
                <a:effectLst/>
                <a:latin typeface="Calibri" panose="020F0502020204030204" pitchFamily="34" charset="0"/>
              </a:rPr>
              <a:t>CODE OF ETHICS (CONT.)</a:t>
            </a:r>
          </a:p>
        </p:txBody>
      </p:sp>
    </p:spTree>
    <p:extLst>
      <p:ext uri="{BB962C8B-B14F-4D97-AF65-F5344CB8AC3E}">
        <p14:creationId xmlns:p14="http://schemas.microsoft.com/office/powerpoint/2010/main" val="40230048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0" y="274638"/>
            <a:ext cx="8229600" cy="1143000"/>
          </a:xfrm>
        </p:spPr>
        <p:txBody>
          <a:bodyPr/>
          <a:lstStyle/>
          <a:p>
            <a:pPr algn="ctr"/>
            <a:r>
              <a:rPr lang="en-US" dirty="0" smtClean="0">
                <a:latin typeface="Calibri" pitchFamily="34" charset="0"/>
              </a:rPr>
              <a:t>COMPLIANCE REQUIREMENTS</a:t>
            </a:r>
            <a:endParaRPr lang="en-US" dirty="0">
              <a:latin typeface="Calibri" pitchFamily="34" charset="0"/>
            </a:endParaRPr>
          </a:p>
        </p:txBody>
      </p:sp>
      <p:sp>
        <p:nvSpPr>
          <p:cNvPr id="5" name="Content Placeholder 4"/>
          <p:cNvSpPr>
            <a:spLocks noGrp="1"/>
          </p:cNvSpPr>
          <p:nvPr>
            <p:ph sz="half" idx="4294967295"/>
          </p:nvPr>
        </p:nvSpPr>
        <p:spPr>
          <a:xfrm>
            <a:off x="0" y="1481138"/>
            <a:ext cx="4495800" cy="4525962"/>
          </a:xfrm>
        </p:spPr>
        <p:txBody>
          <a:bodyPr>
            <a:normAutofit/>
          </a:bodyPr>
          <a:lstStyle/>
          <a:p>
            <a:r>
              <a:rPr lang="en-US" b="1" dirty="0" smtClean="0">
                <a:latin typeface="Calibri" pitchFamily="34" charset="0"/>
              </a:rPr>
              <a:t>Accounting/Budget Control</a:t>
            </a:r>
          </a:p>
          <a:p>
            <a:r>
              <a:rPr lang="en-US" b="1" dirty="0" smtClean="0">
                <a:latin typeface="Calibri" pitchFamily="34" charset="0"/>
              </a:rPr>
              <a:t>Procurement</a:t>
            </a:r>
          </a:p>
          <a:p>
            <a:r>
              <a:rPr lang="en-US" b="1" dirty="0" smtClean="0">
                <a:latin typeface="Calibri" pitchFamily="34" charset="0"/>
              </a:rPr>
              <a:t>Travel</a:t>
            </a:r>
          </a:p>
          <a:p>
            <a:r>
              <a:rPr lang="en-US" b="1" dirty="0" smtClean="0">
                <a:latin typeface="Calibri" pitchFamily="34" charset="0"/>
              </a:rPr>
              <a:t>Contracts/Consulting Agreements</a:t>
            </a:r>
          </a:p>
          <a:p>
            <a:r>
              <a:rPr lang="en-US" b="1" dirty="0" smtClean="0">
                <a:latin typeface="Calibri" pitchFamily="34" charset="0"/>
              </a:rPr>
              <a:t>Property Management</a:t>
            </a:r>
          </a:p>
          <a:p>
            <a:r>
              <a:rPr lang="en-US" b="1" dirty="0" smtClean="0">
                <a:latin typeface="Calibri" pitchFamily="34" charset="0"/>
              </a:rPr>
              <a:t>Time &amp; Effort Reporting</a:t>
            </a:r>
          </a:p>
          <a:p>
            <a:endParaRPr lang="en-US" dirty="0"/>
          </a:p>
        </p:txBody>
      </p:sp>
      <p:sp>
        <p:nvSpPr>
          <p:cNvPr id="6" name="Content Placeholder 5"/>
          <p:cNvSpPr>
            <a:spLocks noGrp="1"/>
          </p:cNvSpPr>
          <p:nvPr>
            <p:ph sz="half" idx="4294967295"/>
          </p:nvPr>
        </p:nvSpPr>
        <p:spPr>
          <a:xfrm>
            <a:off x="5105400" y="1481138"/>
            <a:ext cx="4038600" cy="4525962"/>
          </a:xfrm>
        </p:spPr>
        <p:txBody>
          <a:bodyPr>
            <a:normAutofit lnSpcReduction="10000"/>
          </a:bodyPr>
          <a:lstStyle/>
          <a:p>
            <a:r>
              <a:rPr lang="en-US" b="1" dirty="0" smtClean="0">
                <a:latin typeface="Calibri" pitchFamily="34" charset="0"/>
              </a:rPr>
              <a:t>Ethics</a:t>
            </a:r>
          </a:p>
          <a:p>
            <a:r>
              <a:rPr lang="en-US" b="1" dirty="0" smtClean="0">
                <a:latin typeface="Calibri" pitchFamily="34" charset="0"/>
              </a:rPr>
              <a:t>Conflict of Interest</a:t>
            </a:r>
          </a:p>
          <a:p>
            <a:r>
              <a:rPr lang="en-US" b="1" dirty="0" smtClean="0">
                <a:latin typeface="Calibri" pitchFamily="34" charset="0"/>
              </a:rPr>
              <a:t>Financial Conflict of Interest</a:t>
            </a:r>
          </a:p>
          <a:p>
            <a:r>
              <a:rPr lang="en-US" b="1" dirty="0" smtClean="0">
                <a:latin typeface="Calibri" pitchFamily="34" charset="0"/>
              </a:rPr>
              <a:t>Research Compliance</a:t>
            </a:r>
          </a:p>
          <a:p>
            <a:pPr lvl="1"/>
            <a:r>
              <a:rPr lang="en-US" b="1" dirty="0" smtClean="0">
                <a:latin typeface="Calibri" pitchFamily="34" charset="0"/>
              </a:rPr>
              <a:t>Protection of Human Subjects</a:t>
            </a:r>
          </a:p>
          <a:p>
            <a:pPr lvl="1"/>
            <a:r>
              <a:rPr lang="en-US" b="1" dirty="0" smtClean="0">
                <a:latin typeface="Calibri" pitchFamily="34" charset="0"/>
              </a:rPr>
              <a:t>Responsible use of Animals in Research</a:t>
            </a:r>
          </a:p>
          <a:p>
            <a:pPr lvl="1"/>
            <a:r>
              <a:rPr lang="en-US" b="1" dirty="0" smtClean="0">
                <a:latin typeface="Calibri" pitchFamily="34" charset="0"/>
              </a:rPr>
              <a:t>Safety/Biosafety</a:t>
            </a:r>
          </a:p>
          <a:p>
            <a:pPr lvl="1"/>
            <a:r>
              <a:rPr lang="en-US" b="1" dirty="0" smtClean="0">
                <a:latin typeface="Calibri" pitchFamily="34" charset="0"/>
              </a:rPr>
              <a:t>Export Controls</a:t>
            </a:r>
          </a:p>
          <a:p>
            <a:pPr lvl="1"/>
            <a:r>
              <a:rPr lang="en-US" b="1" dirty="0" smtClean="0">
                <a:latin typeface="Calibri" pitchFamily="34" charset="0"/>
              </a:rPr>
              <a:t>Intellectual Property</a:t>
            </a:r>
            <a:endParaRPr lang="en-US" b="1" dirty="0">
              <a:latin typeface="Calibri" pitchFamily="34" charset="0"/>
            </a:endParaRPr>
          </a:p>
        </p:txBody>
      </p:sp>
    </p:spTree>
    <p:extLst>
      <p:ext uri="{BB962C8B-B14F-4D97-AF65-F5344CB8AC3E}">
        <p14:creationId xmlns:p14="http://schemas.microsoft.com/office/powerpoint/2010/main" val="1942327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1"/>
            <a:ext cx="8229600" cy="3429000"/>
          </a:xfrm>
        </p:spPr>
        <p:txBody>
          <a:bodyPr anchor="ctr">
            <a:normAutofit lnSpcReduction="10000"/>
          </a:bodyPr>
          <a:lstStyle/>
          <a:p>
            <a:pPr marL="0" lvl="0" indent="0">
              <a:buNone/>
            </a:pPr>
            <a:r>
              <a:rPr lang="en-US" sz="4400" dirty="0" smtClean="0">
                <a:latin typeface="Calibri" pitchFamily="34" charset="0"/>
              </a:rPr>
              <a:t>If the W&amp;M is a party to the business transaction, the transaction must follow state and university guidelines </a:t>
            </a:r>
            <a:r>
              <a:rPr lang="en-US" sz="4400" b="1" dirty="0" smtClean="0">
                <a:solidFill>
                  <a:srgbClr val="FF0000"/>
                </a:solidFill>
                <a:latin typeface="Calibri" pitchFamily="34" charset="0"/>
              </a:rPr>
              <a:t>regardless of the source of funds</a:t>
            </a:r>
            <a:endParaRPr lang="en-US" sz="4400" b="1" dirty="0">
              <a:solidFill>
                <a:srgbClr val="FF0000"/>
              </a:solidFill>
              <a:latin typeface="Calibri" pitchFamily="34" charset="0"/>
            </a:endParaRPr>
          </a:p>
          <a:p>
            <a:pPr marL="0" indent="0">
              <a:buNone/>
            </a:pPr>
            <a:endParaRPr lang="en-US" dirty="0"/>
          </a:p>
        </p:txBody>
      </p:sp>
      <p:sp>
        <p:nvSpPr>
          <p:cNvPr id="2" name="Title 1"/>
          <p:cNvSpPr>
            <a:spLocks noGrp="1"/>
          </p:cNvSpPr>
          <p:nvPr>
            <p:ph type="title"/>
          </p:nvPr>
        </p:nvSpPr>
        <p:spPr/>
        <p:txBody>
          <a:bodyPr>
            <a:normAutofit/>
          </a:bodyPr>
          <a:lstStyle/>
          <a:p>
            <a:pPr algn="ctr"/>
            <a:r>
              <a:rPr lang="en-US" sz="4400" dirty="0" smtClean="0">
                <a:latin typeface="Calibri" pitchFamily="34" charset="0"/>
              </a:rPr>
              <a:t>SOURCE OF FUNDS</a:t>
            </a:r>
            <a:endParaRPr lang="en-US" sz="4400" dirty="0">
              <a:latin typeface="Calibri" pitchFamily="34" charset="0"/>
            </a:endParaRPr>
          </a:p>
        </p:txBody>
      </p:sp>
    </p:spTree>
    <p:extLst>
      <p:ext uri="{BB962C8B-B14F-4D97-AF65-F5344CB8AC3E}">
        <p14:creationId xmlns:p14="http://schemas.microsoft.com/office/powerpoint/2010/main" val="20056481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just"/>
            <a:r>
              <a:rPr lang="en-US" sz="2200" b="1" dirty="0" smtClean="0">
                <a:solidFill>
                  <a:srgbClr val="FF0000"/>
                </a:solidFill>
                <a:latin typeface="Calibri" pitchFamily="34" charset="0"/>
              </a:rPr>
              <a:t>State </a:t>
            </a:r>
            <a:r>
              <a:rPr lang="en-US" sz="2200" b="1" dirty="0">
                <a:solidFill>
                  <a:srgbClr val="FF0000"/>
                </a:solidFill>
                <a:latin typeface="Calibri" pitchFamily="34" charset="0"/>
              </a:rPr>
              <a:t>funds </a:t>
            </a:r>
            <a:r>
              <a:rPr lang="en-US" sz="2200" b="1" dirty="0">
                <a:latin typeface="Calibri" pitchFamily="34" charset="0"/>
              </a:rPr>
              <a:t>include </a:t>
            </a:r>
            <a:r>
              <a:rPr lang="en-US" sz="2200" b="1" dirty="0" smtClean="0">
                <a:latin typeface="Calibri" pitchFamily="34" charset="0"/>
              </a:rPr>
              <a:t>state general </a:t>
            </a:r>
            <a:r>
              <a:rPr lang="en-US" sz="2200" b="1" dirty="0">
                <a:latin typeface="Calibri" pitchFamily="34" charset="0"/>
              </a:rPr>
              <a:t>funds (state allocated tax dollars); tuition and other Education and General revenues, auxiliary enterprise revenues, athletics revenues, </a:t>
            </a:r>
            <a:r>
              <a:rPr lang="en-US" sz="2200" b="1" dirty="0" smtClean="0">
                <a:latin typeface="Calibri" pitchFamily="34" charset="0"/>
              </a:rPr>
              <a:t>grants </a:t>
            </a:r>
            <a:r>
              <a:rPr lang="en-US" sz="2200" b="1" dirty="0">
                <a:latin typeface="Calibri" pitchFamily="34" charset="0"/>
              </a:rPr>
              <a:t>and </a:t>
            </a:r>
            <a:r>
              <a:rPr lang="en-US" sz="2200" b="1" dirty="0" smtClean="0">
                <a:latin typeface="Calibri" pitchFamily="34" charset="0"/>
              </a:rPr>
              <a:t>contract, </a:t>
            </a:r>
            <a:r>
              <a:rPr lang="en-US" sz="2200" b="1" dirty="0">
                <a:latin typeface="Calibri" pitchFamily="34" charset="0"/>
              </a:rPr>
              <a:t>and </a:t>
            </a:r>
            <a:r>
              <a:rPr lang="en-US" sz="2200" b="1" dirty="0" smtClean="0">
                <a:latin typeface="Calibri" pitchFamily="34" charset="0"/>
              </a:rPr>
              <a:t>funds </a:t>
            </a:r>
            <a:r>
              <a:rPr lang="en-US" sz="2200" b="1" dirty="0">
                <a:latin typeface="Calibri" pitchFamily="34" charset="0"/>
              </a:rPr>
              <a:t>under the control of the Board of </a:t>
            </a:r>
            <a:r>
              <a:rPr lang="en-US" sz="2200" b="1" dirty="0" smtClean="0">
                <a:latin typeface="Calibri" pitchFamily="34" charset="0"/>
              </a:rPr>
              <a:t>Visitors (even those sometimes referred to a “private BOV funds)</a:t>
            </a:r>
          </a:p>
          <a:p>
            <a:r>
              <a:rPr lang="en-US" sz="2200" b="1" dirty="0" smtClean="0">
                <a:solidFill>
                  <a:srgbClr val="FF0000"/>
                </a:solidFill>
                <a:latin typeface="Calibri" pitchFamily="34" charset="0"/>
              </a:rPr>
              <a:t>Local Funds  </a:t>
            </a:r>
            <a:r>
              <a:rPr lang="en-US" sz="2200" b="1" dirty="0" smtClean="0">
                <a:latin typeface="Calibri" pitchFamily="34" charset="0"/>
              </a:rPr>
              <a:t>including funds beginning with “8,” 1Y, 2W, 2Z.</a:t>
            </a:r>
            <a:endParaRPr lang="en-US" sz="2200" b="1" dirty="0">
              <a:latin typeface="Calibri" pitchFamily="34" charset="0"/>
            </a:endParaRPr>
          </a:p>
          <a:p>
            <a:pPr algn="just"/>
            <a:r>
              <a:rPr lang="en-US" sz="2200" b="1" dirty="0" smtClean="0">
                <a:solidFill>
                  <a:srgbClr val="FF0000"/>
                </a:solidFill>
                <a:latin typeface="Calibri" pitchFamily="34" charset="0"/>
              </a:rPr>
              <a:t>Truly Private funds </a:t>
            </a:r>
            <a:r>
              <a:rPr lang="en-US" sz="2200" b="1" dirty="0" smtClean="0">
                <a:latin typeface="Calibri" pitchFamily="34" charset="0"/>
              </a:rPr>
              <a:t>include those from affiliated foundations or other private sources.  If such funds are used in connection with a contract to which the College is a party, the contract is subject to the College’s contracting requirements.</a:t>
            </a:r>
            <a:endParaRPr lang="en-US" sz="2200" b="1" dirty="0">
              <a:latin typeface="Calibri" pitchFamily="34" charset="0"/>
            </a:endParaRPr>
          </a:p>
        </p:txBody>
      </p:sp>
      <p:sp>
        <p:nvSpPr>
          <p:cNvPr id="2" name="Title 1"/>
          <p:cNvSpPr>
            <a:spLocks noGrp="1"/>
          </p:cNvSpPr>
          <p:nvPr>
            <p:ph type="title"/>
          </p:nvPr>
        </p:nvSpPr>
        <p:spPr/>
        <p:txBody>
          <a:bodyPr>
            <a:normAutofit/>
          </a:bodyPr>
          <a:lstStyle/>
          <a:p>
            <a:pPr algn="ctr"/>
            <a:r>
              <a:rPr lang="en-US" sz="4800" b="1" dirty="0" smtClean="0">
                <a:latin typeface="Calibri" pitchFamily="34" charset="0"/>
              </a:rPr>
              <a:t>FUND TYPES</a:t>
            </a:r>
            <a:endParaRPr lang="en-US" sz="4800" b="1" dirty="0">
              <a:latin typeface="Calibri" pitchFamily="34" charset="0"/>
            </a:endParaRPr>
          </a:p>
        </p:txBody>
      </p:sp>
    </p:spTree>
    <p:extLst>
      <p:ext uri="{BB962C8B-B14F-4D97-AF65-F5344CB8AC3E}">
        <p14:creationId xmlns:p14="http://schemas.microsoft.com/office/powerpoint/2010/main" val="45607931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10742</TotalTime>
  <Words>1119</Words>
  <Application>Microsoft Office PowerPoint</Application>
  <PresentationFormat>On-screen Show (4:3)</PresentationFormat>
  <Paragraphs>136</Paragraphs>
  <Slides>20</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Calibri</vt:lpstr>
      <vt:lpstr>Lucida Sans Unicode</vt:lpstr>
      <vt:lpstr>Times New Roman</vt:lpstr>
      <vt:lpstr>Verdana</vt:lpstr>
      <vt:lpstr>Wingdings 2</vt:lpstr>
      <vt:lpstr>Wingdings 3</vt:lpstr>
      <vt:lpstr>Concourse</vt:lpstr>
      <vt:lpstr>PowerPoint Presentation</vt:lpstr>
      <vt:lpstr>PowerPoint Presentation</vt:lpstr>
      <vt:lpstr>MANAGEMENT AND STAFF</vt:lpstr>
      <vt:lpstr>SIGNATURE AUTHORITY</vt:lpstr>
      <vt:lpstr>Code of Ethics</vt:lpstr>
      <vt:lpstr>CODE OF ETHICS (CONT.)</vt:lpstr>
      <vt:lpstr>COMPLIANCE REQUIREMENTS</vt:lpstr>
      <vt:lpstr>SOURCE OF FUNDS</vt:lpstr>
      <vt:lpstr>FUND TYPES</vt:lpstr>
      <vt:lpstr>PROPOSALS  </vt:lpstr>
      <vt:lpstr>PROPOSAL SUBMISSIONS</vt:lpstr>
      <vt:lpstr>FUNDING INFORMATION</vt:lpstr>
      <vt:lpstr>PROPOSAL SUBMISSIONS </vt:lpstr>
      <vt:lpstr>When in doubt – call OSP</vt:lpstr>
      <vt:lpstr>WHAT SHOULD BE CHARGED TO SPONSORED PROGRAM FUNDS?</vt:lpstr>
      <vt:lpstr>F&amp;A (INDIRECT) EXPENSES</vt:lpstr>
      <vt:lpstr>NON-FEDERAL AWARDS</vt:lpstr>
      <vt:lpstr> DIRECT PAYS &amp; REIMBURSEMENTS</vt:lpstr>
      <vt:lpstr>SUBCONTRACTORS/SUBRECIPIENTS</vt:lpstr>
      <vt:lpstr>WHERE TO GET MORE INFORMATION</vt:lpstr>
    </vt:vector>
  </TitlesOfParts>
  <Company>Information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jalope</dc:creator>
  <cp:lastModifiedBy>Corbett, Cynthia A</cp:lastModifiedBy>
  <cp:revision>225</cp:revision>
  <cp:lastPrinted>2013-12-04T15:27:57Z</cp:lastPrinted>
  <dcterms:created xsi:type="dcterms:W3CDTF">2013-10-06T09:58:13Z</dcterms:created>
  <dcterms:modified xsi:type="dcterms:W3CDTF">2019-08-28T18:48:51Z</dcterms:modified>
</cp:coreProperties>
</file>